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44"/>
  </p:notesMasterIdLst>
  <p:sldIdLst>
    <p:sldId id="256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6" r:id="rId14"/>
    <p:sldId id="268" r:id="rId15"/>
    <p:sldId id="269" r:id="rId16"/>
    <p:sldId id="282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8" r:id="rId25"/>
    <p:sldId id="279" r:id="rId26"/>
    <p:sldId id="280" r:id="rId27"/>
    <p:sldId id="281" r:id="rId28"/>
    <p:sldId id="283" r:id="rId29"/>
    <p:sldId id="284" r:id="rId30"/>
    <p:sldId id="285" r:id="rId31"/>
    <p:sldId id="286" r:id="rId32"/>
    <p:sldId id="287" r:id="rId33"/>
    <p:sldId id="289" r:id="rId34"/>
    <p:sldId id="288" r:id="rId35"/>
    <p:sldId id="290" r:id="rId36"/>
    <p:sldId id="291" r:id="rId37"/>
    <p:sldId id="292" r:id="rId38"/>
    <p:sldId id="293" r:id="rId39"/>
    <p:sldId id="294" r:id="rId40"/>
    <p:sldId id="295" r:id="rId41"/>
    <p:sldId id="277" r:id="rId42"/>
    <p:sldId id="297" r:id="rId4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6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viewProps" Target="view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D97361-B833-4D79-A2A6-7A04BB7CE702}" type="datetimeFigureOut">
              <a:rPr lang="ru-RU" smtClean="0"/>
              <a:pPr/>
              <a:t>19.04.2015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B96E76-89DC-461C-B1B4-923435B84B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898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96E76-89DC-461C-B1B4-923435B84BE7}" type="slidenum">
              <a:rPr lang="ru-RU" smtClean="0"/>
              <a:pPr/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2638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23B0021-4809-4F0D-8D0D-FA334C738112}" type="datetime1">
              <a:rPr lang="ru-RU" smtClean="0"/>
              <a:pPr/>
              <a:t>19.04.2015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ru-RU" smtClean="0"/>
              <a:t>Чухряева Наталья Николаевна, МОБУ Краснояровская СОШ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9C0AB7-0EF6-42C6-A32E-81DD208D4ACD}" type="datetime1">
              <a:rPr lang="ru-RU" smtClean="0"/>
              <a:pPr/>
              <a:t>19.04.2015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Чухряева Наталья Николаевна, МОБУ Краснояровская СОШ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1F824A-7AD1-4BC0-A70E-8DA517CB03EC}" type="datetime1">
              <a:rPr lang="ru-RU" smtClean="0"/>
              <a:pPr/>
              <a:t>19.04.2015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Чухряева Наталья Николаевна, МОБУ Краснояровская СОШ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CABD9-E722-4B17-8DB3-BEC69406149B}" type="datetime1">
              <a:rPr lang="ru-RU" smtClean="0"/>
              <a:pPr/>
              <a:t>19.04.2015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Чухряева Наталья Николаевна, МОБУ Краснояровская СОШ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79F03-0651-49FD-BE6C-01AD38AB4B49}" type="datetime1">
              <a:rPr lang="ru-RU" smtClean="0"/>
              <a:pPr/>
              <a:t>19.04.2015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Чухряева Наталья Николаевна, МОБУ Краснояровская СОШ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65F1-1D77-4B78-9629-4D5D4EE7B7EE}" type="datetime1">
              <a:rPr lang="ru-RU" smtClean="0"/>
              <a:pPr/>
              <a:t>19.04.2015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Чухряева Наталья Николаевна, МОБУ Краснояровская СОШ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D0B5B-C12F-4977-9F2D-EC401B7C6B08}" type="datetime1">
              <a:rPr lang="ru-RU" smtClean="0"/>
              <a:pPr/>
              <a:t>19.04.2015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Чухряева Наталья Николаевна, МОБУ Краснояровская СОШ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CC0C-EFFF-4B56-B520-D85F6FFFEC5E}" type="datetime1">
              <a:rPr lang="ru-RU" smtClean="0"/>
              <a:pPr/>
              <a:t>19.04.2015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Чухряева Наталья Николаевна, МОБУ Краснояровская СОШ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56636-D47A-4664-B8A0-E5BA0F39D255}" type="datetime1">
              <a:rPr lang="ru-RU" smtClean="0"/>
              <a:pPr/>
              <a:t>19.04.2015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Чухряева Наталья Николаевна, МОБУ Краснояровская СОШ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AFE44-B091-467A-AD1E-2AF6B7CA7E85}" type="datetime1">
              <a:rPr lang="ru-RU" smtClean="0"/>
              <a:pPr/>
              <a:t>19.04.2015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Чухряева Наталья Николаевна, МОБУ Краснояровская СОШ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5C84-C371-464E-9E9A-E3E2E10B27AF}" type="datetime1">
              <a:rPr lang="ru-RU" smtClean="0"/>
              <a:pPr/>
              <a:t>19.04.2015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Чухряева Наталья Николаевна, МОБУ Краснояровская СОШ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F0B98F-3C11-4389-A145-D56BEE3D27D1}" type="datetime1">
              <a:rPr lang="ru-RU" smtClean="0"/>
              <a:pPr/>
              <a:t>19.04.2015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Чухряева Наталья Николаевна, МОБУ Краснояровская СОШ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4ED1-69D6-4126-90E6-8DBF1BEC15ED}" type="datetime1">
              <a:rPr lang="ru-RU" smtClean="0"/>
              <a:pPr/>
              <a:t>19.04.2015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Чухряева Наталья Николаевна, МОБУ Краснояровская СОШ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4C3E3-7D1A-48A3-AA9C-03C6E5DF6D70}" type="datetime1">
              <a:rPr lang="ru-RU" smtClean="0"/>
              <a:pPr/>
              <a:t>19.04.2015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Чухряева Наталья Николаевна, МОБУ Краснояровская СОШ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22465-322C-4B31-819E-E57E47BD0EC8}" type="datetime1">
              <a:rPr lang="ru-RU" smtClean="0"/>
              <a:pPr/>
              <a:t>19.04.2015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Чухряева Наталья Николаевна, МОБУ Краснояровская СОШ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CBDA60C-5F99-4B00-8476-484819CE1352}" type="datetime1">
              <a:rPr lang="ru-RU" smtClean="0"/>
              <a:pPr/>
              <a:t>19.04.2015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ru-RU" smtClean="0"/>
              <a:t>Чухряева Наталья Николаевна, МОБУ Краснояровская СОШ</a:t>
            </a: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4D78E5-CB4B-4264-BD82-9EA77465DDD4}" type="datetime1">
              <a:rPr lang="ru-RU" smtClean="0"/>
              <a:pPr/>
              <a:t>19.04.2015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Чухряева Наталья Николаевна, МОБУ Краснояровская СОШ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62412C-ABF1-4F29-96FB-91BFF9023F79}" type="datetime1">
              <a:rPr lang="ru-RU" smtClean="0"/>
              <a:pPr/>
              <a:t>19.04.2015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Чухряева Наталья Николаевна, МОБУ Краснояровская СОШ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AE0F74-422C-497F-AEB5-74C089430F31}" type="datetime1">
              <a:rPr lang="ru-RU" smtClean="0"/>
              <a:pPr/>
              <a:t>19.04.2015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Чухряева Наталья Николаевна, МОБУ Краснояровская СОШ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B4721-0454-46E8-9850-8DF65326BA91}" type="datetime1">
              <a:rPr lang="ru-RU" smtClean="0"/>
              <a:pPr/>
              <a:t>19.04.2015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Чухряева Наталья Николаевна, МОБУ Краснояровская СОШ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F9A4396-6059-4936-91AC-278E0D8653E1}" type="datetime1">
              <a:rPr lang="ru-RU" smtClean="0"/>
              <a:pPr/>
              <a:t>19.04.2015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ru-RU" smtClean="0"/>
              <a:t>Чухряева Наталья Николаевна, МОБУ Краснояровская СОШ</a:t>
            </a: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64F5343-FCA1-4EE6-90DD-9E81D1F7E19C}" type="datetime1">
              <a:rPr lang="ru-RU" smtClean="0"/>
              <a:pPr/>
              <a:t>19.04.2015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ru-RU" smtClean="0"/>
              <a:t>Чухряева Наталья Николаевна, МОБУ Краснояровская СОШ</a:t>
            </a: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r>
              <a:rPr lang="ru-RU" smtClean="0"/>
              <a:t>Чухряева Наталья Николаевна, МОБУ Краснояровская СОШ</a:t>
            </a:r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04B9784-9596-42C1-98E8-EAD4A3235ED3}" type="datetime1">
              <a:rPr lang="ru-RU" smtClean="0"/>
              <a:pPr/>
              <a:t>19.04.2015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7E96E-A879-462A-BBC8-C5D7C622E385}" type="datetime1">
              <a:rPr lang="ru-RU" smtClean="0"/>
              <a:pPr/>
              <a:t>19.04.2015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Чухряева Наталья Николаевна, МОБУ Краснояровская СОШ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ezhe.ru/ib/images/603.jpg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sosh148.ru/image/image_pr.jpg" TargetMode="Externa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zhe.ru/ib/images/603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«Кувшин»   наших  эмоций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Родительское собрание</a:t>
            </a:r>
            <a:endParaRPr lang="ru-RU" dirty="0"/>
          </a:p>
        </p:txBody>
      </p:sp>
      <p:pic>
        <p:nvPicPr>
          <p:cNvPr id="40962" name="Picture 2" descr="http://flowers-house.ucoz.ru/keramika/raznoe/528/528-1027.jpg"/>
          <p:cNvPicPr>
            <a:picLocks noChangeAspect="1" noChangeArrowheads="1"/>
          </p:cNvPicPr>
          <p:nvPr/>
        </p:nvPicPr>
        <p:blipFill>
          <a:blip r:embed="rId2"/>
          <a:srcRect l="20588" r="14706"/>
          <a:stretch>
            <a:fillRect/>
          </a:stretch>
        </p:blipFill>
        <p:spPr bwMode="auto">
          <a:xfrm>
            <a:off x="0" y="2571750"/>
            <a:ext cx="3143272" cy="4286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Несколько примеров из жизни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Дочь не желает... (делать уроки, мыть посуду, ложиться спать) — и вы сердитесь. Отчего? Скорее всего, от досады, что ваши воспитательные усилия остаются безрезультатны.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4286256"/>
            <a:ext cx="2185035" cy="21729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Страдательные чувства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4648200" y="1645920"/>
            <a:ext cx="4038600" cy="4854914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В них присутствует большая или меньшая доля страдания. Поэтому их нелегко высказать, о них обычно умалчивают, их скрывают. Почему? Как правило, из-за боязни унизиться, показаться слабым. Иногда же человек и сам их не очень осознает («Просто зол, а почему — не знаю!»).</a:t>
            </a:r>
          </a:p>
          <a:p>
            <a:r>
              <a:rPr lang="ru-RU" dirty="0" smtClean="0"/>
              <a:t>Скрывать чувства обиды и боли часто учат с детства. Наверное, вам не раз приходилось слышать, как отец наставляет мальчика: «Не реви, лучше научись давать сдачи!»</a:t>
            </a:r>
          </a:p>
          <a:p>
            <a:r>
              <a:rPr lang="ru-RU" dirty="0" smtClean="0"/>
              <a:t>Кстати, этот «безобидный», на первый взгляд, совет — начало пути, по которому, если идти без оглядки, можно дойти до принципа «око за око»!</a:t>
            </a:r>
          </a:p>
          <a:p>
            <a:endParaRPr lang="ru-RU" dirty="0"/>
          </a:p>
        </p:txBody>
      </p:sp>
      <p:pic>
        <p:nvPicPr>
          <p:cNvPr id="7" name="Picture 2" descr="http://flowers-house.ucoz.ru/keramika/raznoe/528/528-1027.jpg"/>
          <p:cNvPicPr>
            <a:picLocks noChangeAspect="1" noChangeArrowheads="1"/>
          </p:cNvPicPr>
          <p:nvPr/>
        </p:nvPicPr>
        <p:blipFill>
          <a:blip r:embed="rId2"/>
          <a:srcRect l="20588" r="14706" b="62089"/>
          <a:stretch>
            <a:fillRect/>
          </a:stretch>
        </p:blipFill>
        <p:spPr bwMode="auto">
          <a:xfrm>
            <a:off x="0" y="1428736"/>
            <a:ext cx="5000660" cy="2585168"/>
          </a:xfrm>
          <a:prstGeom prst="rect">
            <a:avLst/>
          </a:prstGeom>
          <a:noFill/>
        </p:spPr>
      </p:pic>
      <p:pic>
        <p:nvPicPr>
          <p:cNvPr id="8" name="Picture 2" descr="http://flowers-house.ucoz.ru/keramika/raznoe/528/528-1027.jpg"/>
          <p:cNvPicPr>
            <a:picLocks noChangeAspect="1" noChangeArrowheads="1"/>
          </p:cNvPicPr>
          <p:nvPr/>
        </p:nvPicPr>
        <p:blipFill>
          <a:blip r:embed="rId2"/>
          <a:srcRect l="20588" t="40146" r="14706" b="31428"/>
          <a:stretch>
            <a:fillRect/>
          </a:stretch>
        </p:blipFill>
        <p:spPr bwMode="auto">
          <a:xfrm>
            <a:off x="0" y="4143380"/>
            <a:ext cx="5000660" cy="1295408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500166" y="2571744"/>
            <a:ext cx="19288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Гнев</a:t>
            </a:r>
          </a:p>
          <a:p>
            <a:r>
              <a:rPr lang="ru-RU" sz="2400" b="1" dirty="0" smtClean="0">
                <a:solidFill>
                  <a:schemeClr val="bg1"/>
                </a:solidFill>
              </a:rPr>
              <a:t>Злоба</a:t>
            </a:r>
          </a:p>
          <a:p>
            <a:r>
              <a:rPr lang="ru-RU" sz="2400" b="1" dirty="0" smtClean="0">
                <a:solidFill>
                  <a:schemeClr val="bg1"/>
                </a:solidFill>
              </a:rPr>
              <a:t>агрессия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28728" y="4143380"/>
            <a:ext cx="150019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Боль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Обида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Страх</a:t>
            </a:r>
          </a:p>
          <a:p>
            <a:endParaRPr lang="ru-RU" dirty="0"/>
          </a:p>
        </p:txBody>
      </p:sp>
      <p:sp>
        <p:nvSpPr>
          <p:cNvPr id="11" name="Капля 10"/>
          <p:cNvSpPr/>
          <p:nvPr/>
        </p:nvSpPr>
        <p:spPr>
          <a:xfrm rot="6021978">
            <a:off x="404964" y="425126"/>
            <a:ext cx="798701" cy="1489218"/>
          </a:xfrm>
          <a:prstGeom prst="teardrop">
            <a:avLst>
              <a:gd name="adj" fmla="val 1717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Капля 11"/>
          <p:cNvSpPr/>
          <p:nvPr/>
        </p:nvSpPr>
        <p:spPr>
          <a:xfrm rot="11798373">
            <a:off x="3499239" y="1273243"/>
            <a:ext cx="1002988" cy="637305"/>
          </a:xfrm>
          <a:prstGeom prst="teardrop">
            <a:avLst>
              <a:gd name="adj" fmla="val 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Отчего возникают «страдательные» чувства?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Причина возникновения боли, страха, обиды —</a:t>
            </a:r>
          </a:p>
          <a:p>
            <a:pPr>
              <a:buNone/>
            </a:pPr>
            <a:r>
              <a:rPr lang="ru-RU" sz="5400" dirty="0" smtClean="0"/>
              <a:t> </a:t>
            </a:r>
            <a:r>
              <a:rPr lang="ru-RU" sz="5400" b="1" dirty="0" smtClean="0"/>
              <a:t>в неудовлетворении потребностей.</a:t>
            </a:r>
            <a:endParaRPr lang="ru-RU" sz="54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53536"/>
            <a:ext cx="8472518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Потребности  человека, в том числе ребенка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органические потребности:</a:t>
            </a:r>
          </a:p>
          <a:p>
            <a:r>
              <a:rPr lang="ru-RU" dirty="0" smtClean="0"/>
              <a:t>пища, сон, тепло, физическая безопасность и т.п. </a:t>
            </a:r>
          </a:p>
          <a:p>
            <a:pPr algn="ctr"/>
            <a:r>
              <a:rPr lang="ru-RU" dirty="0" smtClean="0"/>
              <a:t>с общением, а в широком смысле — с жизнью человека среди людей.</a:t>
            </a:r>
          </a:p>
          <a:p>
            <a:endParaRPr lang="ru-RU" dirty="0"/>
          </a:p>
        </p:txBody>
      </p:sp>
      <p:pic>
        <p:nvPicPr>
          <p:cNvPr id="28674" name="Picture 2" descr="http://psylib.org.ua/books/hjelz01/000/img16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63197"/>
            <a:ext cx="9001156" cy="6094803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6777062" cy="274320"/>
          </a:xfrm>
        </p:spPr>
        <p:txBody>
          <a:bodyPr/>
          <a:lstStyle/>
          <a:p>
            <a:r>
              <a:rPr lang="ru-RU" dirty="0" err="1" smtClean="0"/>
              <a:t>Чухряева</a:t>
            </a:r>
            <a:r>
              <a:rPr lang="ru-RU" dirty="0" smtClean="0"/>
              <a:t> Наталья Николаевна, МОБУ </a:t>
            </a:r>
            <a:r>
              <a:rPr lang="ru-RU" dirty="0" err="1" smtClean="0"/>
              <a:t>Краснояровская</a:t>
            </a:r>
            <a:r>
              <a:rPr lang="ru-RU" dirty="0" smtClean="0"/>
              <a:t> СОШ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C000"/>
                </a:solidFill>
              </a:rPr>
              <a:t>Человеку нужно: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6237"/>
            <a:ext cx="6900882" cy="452628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чтобы его любили, понимали, признавали, уважали: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 чтобы он был кому-то нужен и близок: 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чтобы у него был успех — в делах, учебе, на работе: 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чтобы он мог себя реализовать, развивать свои способности, самосовершенствоваться, уважать себя.</a:t>
            </a:r>
            <a:endParaRPr lang="ru-RU" dirty="0" smtClean="0">
              <a:solidFill>
                <a:srgbClr val="7030A0"/>
              </a:solidFill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 rot="5400000">
            <a:off x="6539772" y="3429000"/>
            <a:ext cx="3692678" cy="369332"/>
          </a:xfrm>
          <a:prstGeom prst="rect">
            <a:avLst/>
          </a:prstGeom>
          <a:solidFill>
            <a:srgbClr val="FF0000"/>
          </a:solidFill>
        </p:spPr>
        <p:txBody>
          <a:bodyPr vert="wordArtVert" wrap="square" rtlCol="0">
            <a:spAutoFit/>
          </a:bodyPr>
          <a:lstStyle/>
          <a:p>
            <a:r>
              <a:rPr lang="ru-RU" sz="2000" b="1" dirty="0" smtClean="0"/>
              <a:t>ЗОНА  РИСКА</a:t>
            </a:r>
            <a:endParaRPr lang="ru-RU" sz="2000" b="1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6634186" cy="27432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flowers-house.ucoz.ru/keramika/raznoe/528/528-1027.jpg"/>
          <p:cNvPicPr>
            <a:picLocks noChangeAspect="1" noChangeArrowheads="1"/>
          </p:cNvPicPr>
          <p:nvPr/>
        </p:nvPicPr>
        <p:blipFill>
          <a:blip r:embed="rId2"/>
          <a:srcRect l="20588" t="60762" r="14706" b="18857"/>
          <a:stretch>
            <a:fillRect/>
          </a:stretch>
        </p:blipFill>
        <p:spPr bwMode="auto">
          <a:xfrm>
            <a:off x="1500166" y="4143380"/>
            <a:ext cx="5000660" cy="2714620"/>
          </a:xfrm>
          <a:prstGeom prst="rect">
            <a:avLst/>
          </a:prstGeom>
          <a:noFill/>
        </p:spPr>
      </p:pic>
      <p:pic>
        <p:nvPicPr>
          <p:cNvPr id="6" name="Picture 2" descr="http://flowers-house.ucoz.ru/keramika/raznoe/528/528-1027.jpg"/>
          <p:cNvPicPr>
            <a:picLocks noChangeAspect="1" noChangeArrowheads="1"/>
          </p:cNvPicPr>
          <p:nvPr/>
        </p:nvPicPr>
        <p:blipFill>
          <a:blip r:embed="rId2"/>
          <a:srcRect l="20588" t="40146" r="14706" b="31428"/>
          <a:stretch>
            <a:fillRect/>
          </a:stretch>
        </p:blipFill>
        <p:spPr bwMode="auto">
          <a:xfrm>
            <a:off x="1500166" y="2776534"/>
            <a:ext cx="5000660" cy="1295408"/>
          </a:xfrm>
          <a:prstGeom prst="rect">
            <a:avLst/>
          </a:prstGeom>
          <a:noFill/>
        </p:spPr>
      </p:pic>
      <p:pic>
        <p:nvPicPr>
          <p:cNvPr id="7" name="Picture 2" descr="http://flowers-house.ucoz.ru/keramika/raznoe/528/528-1027.jpg"/>
          <p:cNvPicPr>
            <a:picLocks noChangeAspect="1" noChangeArrowheads="1"/>
          </p:cNvPicPr>
          <p:nvPr/>
        </p:nvPicPr>
        <p:blipFill>
          <a:blip r:embed="rId2"/>
          <a:srcRect l="20588" r="14706" b="62089"/>
          <a:stretch>
            <a:fillRect/>
          </a:stretch>
        </p:blipFill>
        <p:spPr bwMode="auto">
          <a:xfrm>
            <a:off x="1500166" y="0"/>
            <a:ext cx="5000660" cy="258516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071802" y="1285860"/>
            <a:ext cx="22145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Гнев</a:t>
            </a:r>
          </a:p>
          <a:p>
            <a:r>
              <a:rPr lang="ru-RU" sz="2400" b="1" dirty="0" smtClean="0">
                <a:solidFill>
                  <a:schemeClr val="bg1"/>
                </a:solidFill>
              </a:rPr>
              <a:t>Злоба</a:t>
            </a:r>
          </a:p>
          <a:p>
            <a:r>
              <a:rPr lang="ru-RU" sz="2400" b="1" dirty="0" smtClean="0">
                <a:solidFill>
                  <a:schemeClr val="bg1"/>
                </a:solidFill>
              </a:rPr>
              <a:t>агрессия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28926" y="2928934"/>
            <a:ext cx="150019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Боль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Обида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Страх</a:t>
            </a:r>
          </a:p>
          <a:p>
            <a:endParaRPr lang="ru-RU" dirty="0"/>
          </a:p>
        </p:txBody>
      </p:sp>
      <p:sp>
        <p:nvSpPr>
          <p:cNvPr id="10" name="Стрелка вверх 9"/>
          <p:cNvSpPr/>
          <p:nvPr/>
        </p:nvSpPr>
        <p:spPr>
          <a:xfrm>
            <a:off x="3571868" y="2500306"/>
            <a:ext cx="357190" cy="428628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2" name="Стрелка вверх 11"/>
          <p:cNvSpPr/>
          <p:nvPr/>
        </p:nvSpPr>
        <p:spPr>
          <a:xfrm>
            <a:off x="3571868" y="3857628"/>
            <a:ext cx="357190" cy="428628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43042" y="4214818"/>
            <a:ext cx="507209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Потребности в: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-любви                       -свободе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-внимании               -независимости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-ласке                         -самоопределении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-успехе                       -развитии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  -понимании          -самосовершенствовании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    -уважении             -самоуважении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    -познании           -реализация собств.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                                       потенциала</a:t>
            </a:r>
          </a:p>
          <a:p>
            <a:pPr algn="ctr"/>
            <a:endParaRPr lang="ru-RU" dirty="0" smtClean="0"/>
          </a:p>
          <a:p>
            <a:endParaRPr lang="ru-RU" dirty="0"/>
          </a:p>
        </p:txBody>
      </p:sp>
      <p:sp>
        <p:nvSpPr>
          <p:cNvPr id="15" name="Капля 14"/>
          <p:cNvSpPr/>
          <p:nvPr/>
        </p:nvSpPr>
        <p:spPr>
          <a:xfrm rot="13519994">
            <a:off x="4725076" y="40356"/>
            <a:ext cx="345612" cy="670078"/>
          </a:xfrm>
          <a:prstGeom prst="teardrop">
            <a:avLst>
              <a:gd name="adj" fmla="val 1897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Капля 15"/>
          <p:cNvSpPr/>
          <p:nvPr/>
        </p:nvSpPr>
        <p:spPr>
          <a:xfrm rot="8874351">
            <a:off x="3698205" y="-76499"/>
            <a:ext cx="363564" cy="394988"/>
          </a:xfrm>
          <a:prstGeom prst="teardrop">
            <a:avLst>
              <a:gd name="adj" fmla="val 1452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Капля 16"/>
          <p:cNvSpPr/>
          <p:nvPr/>
        </p:nvSpPr>
        <p:spPr>
          <a:xfrm rot="5615987">
            <a:off x="2578235" y="-247496"/>
            <a:ext cx="457020" cy="1014829"/>
          </a:xfrm>
          <a:prstGeom prst="teardrop">
            <a:avLst>
              <a:gd name="adj" fmla="val 1452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519766" cy="365125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0251" y="231502"/>
            <a:ext cx="822960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Предположим, человеку крупно не везет: одна неудача следует за другой. Значит, не удовлетворяется его потребность в успехе, признании, может быть, самоуважении. В результате у него может появиться стойкое разочарование в своих силах или депрессия, или обида и гнев на «виновников».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683568" y="6416396"/>
            <a:ext cx="7348566" cy="27432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sz="4000" b="1" dirty="0" smtClean="0"/>
          </a:p>
          <a:p>
            <a:pPr algn="ctr"/>
            <a:r>
              <a:rPr lang="ru-RU" sz="4000" b="1" dirty="0" smtClean="0"/>
              <a:t>негативным переживанием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sz="4400" b="1" dirty="0" smtClean="0"/>
              <a:t>нереализованную потребность</a:t>
            </a:r>
          </a:p>
          <a:p>
            <a:pPr algn="ctr"/>
            <a:endParaRPr lang="ru-RU" dirty="0" smtClean="0"/>
          </a:p>
          <a:p>
            <a:endParaRPr lang="ru-RU" dirty="0"/>
          </a:p>
        </p:txBody>
      </p:sp>
      <p:sp>
        <p:nvSpPr>
          <p:cNvPr id="5" name="Выноска со стрелкой вверх 4"/>
          <p:cNvSpPr/>
          <p:nvPr/>
        </p:nvSpPr>
        <p:spPr>
          <a:xfrm>
            <a:off x="3000364" y="3071810"/>
            <a:ext cx="2714644" cy="642942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6991376" cy="27432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/>
              <a:t> Есть ли что-нибудь, что лежит ниже слоя потребностей?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Есть!</a:t>
            </a:r>
          </a:p>
          <a:p>
            <a:r>
              <a:rPr lang="ru-RU" sz="2800" dirty="0" smtClean="0"/>
              <a:t>Бывает, при встрече мы спрашиваем друга: «Ну как ты?», «Как жизнь вообще?», «Ты счастлив?» — и получаем в ответ: «Ты ведь знаешь, я — невезучий», или: «У меня все хорошо, я — в порядке!»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 r="56759"/>
          <a:stretch>
            <a:fillRect/>
          </a:stretch>
        </p:blipFill>
        <p:spPr bwMode="auto">
          <a:xfrm>
            <a:off x="928662" y="4429132"/>
            <a:ext cx="1643074" cy="2256155"/>
          </a:xfrm>
          <a:prstGeom prst="rect">
            <a:avLst/>
          </a:prstGeom>
          <a:ln w="38100">
            <a:solidFill>
              <a:schemeClr val="accent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/>
          <p:cNvPicPr/>
          <p:nvPr/>
        </p:nvPicPr>
        <p:blipFill>
          <a:blip r:embed="rId2"/>
          <a:srcRect l="45121"/>
          <a:stretch>
            <a:fillRect/>
          </a:stretch>
        </p:blipFill>
        <p:spPr bwMode="auto">
          <a:xfrm>
            <a:off x="5786446" y="4286256"/>
            <a:ext cx="2085328" cy="2256155"/>
          </a:xfrm>
          <a:prstGeom prst="rect">
            <a:avLst/>
          </a:prstGeom>
          <a:ln w="57150">
            <a:solidFill>
              <a:schemeClr val="accent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Отношение  к  самому себе,  </a:t>
            </a:r>
            <a:r>
              <a:rPr lang="ru-RU" dirty="0" err="1" smtClean="0"/>
              <a:t>самоценность</a:t>
            </a:r>
            <a:r>
              <a:rPr lang="ru-RU" dirty="0" smtClean="0"/>
              <a:t> или</a:t>
            </a:r>
          </a:p>
          <a:p>
            <a:pPr algn="ctr"/>
            <a:endParaRPr lang="ru-RU" dirty="0" smtClean="0"/>
          </a:p>
          <a:p>
            <a:pPr algn="ctr">
              <a:buNone/>
            </a:pPr>
            <a:r>
              <a:rPr lang="ru-RU" sz="7200" dirty="0" smtClean="0"/>
              <a:t> </a:t>
            </a:r>
            <a:r>
              <a:rPr lang="ru-RU" sz="7200" b="1" dirty="0" smtClean="0">
                <a:solidFill>
                  <a:srgbClr val="FF0000"/>
                </a:solidFill>
              </a:rPr>
              <a:t>самооценка</a:t>
            </a:r>
            <a:endParaRPr lang="ru-RU" sz="7200" b="1" dirty="0">
              <a:solidFill>
                <a:srgbClr val="FF0000"/>
              </a:solidFill>
            </a:endParaRPr>
          </a:p>
        </p:txBody>
      </p:sp>
      <p:sp>
        <p:nvSpPr>
          <p:cNvPr id="4" name="Выноска со стрелкой вниз 3"/>
          <p:cNvSpPr/>
          <p:nvPr/>
        </p:nvSpPr>
        <p:spPr>
          <a:xfrm>
            <a:off x="3143240" y="1785926"/>
            <a:ext cx="2928958" cy="642942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214686"/>
            <a:ext cx="1377315" cy="2814320"/>
          </a:xfrm>
          <a:prstGeom prst="rect">
            <a:avLst/>
          </a:prstGeom>
          <a:ln w="38100">
            <a:solidFill>
              <a:schemeClr val="accent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7848600" cy="274320"/>
          </a:xfrm>
        </p:spPr>
        <p:txBody>
          <a:bodyPr/>
          <a:lstStyle/>
          <a:p>
            <a:r>
              <a:rPr lang="ru-RU" dirty="0" smtClean="0"/>
              <a:t>СОШ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Причины  конфликтов: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ctr"/>
            <a:r>
              <a:rPr lang="ru-RU" dirty="0" smtClean="0"/>
              <a:t>Разрушительные  эмоции—</a:t>
            </a:r>
          </a:p>
          <a:p>
            <a:pPr lvl="0" algn="ctr">
              <a:buNone/>
            </a:pPr>
            <a:endParaRPr lang="ru-RU" dirty="0" smtClean="0"/>
          </a:p>
          <a:p>
            <a:pPr lvl="0" algn="ctr">
              <a:buNone/>
            </a:pPr>
            <a:r>
              <a:rPr lang="ru-RU" sz="4800" dirty="0" smtClean="0">
                <a:solidFill>
                  <a:srgbClr val="FF0000"/>
                </a:solidFill>
              </a:rPr>
              <a:t> </a:t>
            </a:r>
            <a:r>
              <a:rPr lang="ru-RU" sz="4800" b="1" dirty="0" smtClean="0">
                <a:solidFill>
                  <a:srgbClr val="FF0000"/>
                </a:solidFill>
              </a:rPr>
              <a:t>гнев</a:t>
            </a:r>
          </a:p>
          <a:p>
            <a:pPr lvl="0" algn="ctr">
              <a:buNone/>
            </a:pPr>
            <a:endParaRPr lang="ru-RU" b="1" dirty="0" smtClean="0"/>
          </a:p>
          <a:p>
            <a:pPr lvl="0" algn="ctr">
              <a:buNone/>
            </a:pPr>
            <a:r>
              <a:rPr lang="ru-RU" sz="6000" b="1" dirty="0" smtClean="0">
                <a:solidFill>
                  <a:srgbClr val="FF0000"/>
                </a:solidFill>
              </a:rPr>
              <a:t> злоба</a:t>
            </a:r>
          </a:p>
          <a:p>
            <a:pPr lvl="0" algn="ctr">
              <a:buNone/>
            </a:pPr>
            <a:endParaRPr lang="ru-RU" b="1" dirty="0" smtClean="0"/>
          </a:p>
          <a:p>
            <a:pPr lvl="0" algn="ctr">
              <a:buNone/>
            </a:pPr>
            <a:r>
              <a:rPr lang="ru-RU" sz="6000" b="1" dirty="0" smtClean="0">
                <a:solidFill>
                  <a:srgbClr val="FF0000"/>
                </a:solidFill>
              </a:rPr>
              <a:t> агрессия</a:t>
            </a:r>
            <a:endParaRPr lang="ru-RU" sz="6000" dirty="0" smtClean="0">
              <a:solidFill>
                <a:srgbClr val="FF0000"/>
              </a:solidFill>
            </a:endParaRPr>
          </a:p>
        </p:txBody>
      </p:sp>
      <p:pic>
        <p:nvPicPr>
          <p:cNvPr id="4" name="Picture 2" descr="Картинка 12 из 13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2786058"/>
            <a:ext cx="1595211" cy="2071702"/>
          </a:xfrm>
          <a:prstGeom prst="rect">
            <a:avLst/>
          </a:prstGeom>
          <a:noFill/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643042" y="6143644"/>
            <a:ext cx="4212264" cy="274320"/>
          </a:xfrm>
        </p:spPr>
        <p:txBody>
          <a:bodyPr/>
          <a:lstStyle/>
          <a:p>
            <a:endParaRPr lang="ru-RU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самооценка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1" name="Текст 7"/>
          <p:cNvSpPr>
            <a:spLocks noGrp="1"/>
          </p:cNvSpPr>
          <p:nvPr>
            <p:ph type="body" idx="1"/>
          </p:nvPr>
        </p:nvSpPr>
        <p:spPr>
          <a:xfrm>
            <a:off x="500034" y="1357298"/>
            <a:ext cx="4040188" cy="639762"/>
          </a:xfrm>
          <a:solidFill>
            <a:schemeClr val="tx1"/>
          </a:solidFill>
        </p:spPr>
        <p:txBody>
          <a:bodyPr>
            <a:normAutofit fontScale="92500" lnSpcReduction="20000"/>
          </a:bodyPr>
          <a:lstStyle/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высокая</a:t>
            </a:r>
          </a:p>
          <a:p>
            <a:pPr algn="ctr"/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ru-RU" dirty="0" smtClean="0"/>
              <a:t>Низкая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2"/>
          </p:nvPr>
        </p:nvSpPr>
        <p:spPr>
          <a:xfrm>
            <a:off x="457200" y="2174875"/>
            <a:ext cx="4040188" cy="1968505"/>
          </a:xfrm>
          <a:solidFill>
            <a:schemeClr val="accent1"/>
          </a:solidFill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203994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дети с низкой самооценкой, но вполне способные, хуже учатся, плохо ладят со сверстниками и учителями, менее успешны потом во взрослой жизни.</a:t>
            </a:r>
          </a:p>
          <a:p>
            <a:endParaRPr lang="ru-RU" dirty="0"/>
          </a:p>
        </p:txBody>
      </p:sp>
      <p:pic>
        <p:nvPicPr>
          <p:cNvPr id="21508" name="Picture 4" descr="Картинка 14 из 1967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4210049"/>
            <a:ext cx="5076825" cy="2647951"/>
          </a:xfrm>
          <a:prstGeom prst="rect">
            <a:avLst/>
          </a:prstGeom>
          <a:noFill/>
        </p:spPr>
      </p:pic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7848600" cy="274320"/>
          </a:xfrm>
        </p:spPr>
        <p:txBody>
          <a:bodyPr/>
          <a:lstStyle/>
          <a:p>
            <a:r>
              <a:rPr lang="ru-RU" dirty="0" err="1" smtClean="0"/>
              <a:t>Чухряева</a:t>
            </a:r>
            <a:r>
              <a:rPr lang="ru-RU" dirty="0" smtClean="0"/>
              <a:t> Наталья Николаевна, МОБУ </a:t>
            </a:r>
            <a:r>
              <a:rPr lang="ru-RU" dirty="0" err="1" smtClean="0"/>
              <a:t>Краснояровская</a:t>
            </a:r>
            <a:r>
              <a:rPr lang="ru-RU" dirty="0" smtClean="0"/>
              <a:t> СОШ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Основа самооценки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Закладывается очень рано, в самые первые годы жизни ребенка!</a:t>
            </a:r>
          </a:p>
          <a:p>
            <a:r>
              <a:rPr lang="ru-RU" dirty="0" smtClean="0"/>
              <a:t>  зависит от того, как с ним обращаются родители. </a:t>
            </a:r>
          </a:p>
          <a:p>
            <a:pPr>
              <a:buNone/>
            </a:pPr>
            <a:endParaRPr lang="ru-RU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571472" y="3643314"/>
            <a:ext cx="3429024" cy="3046988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Если они понимают и принимают его, терпимо относятся к его «недостаткам» и промахам, он вырастает с положительным отношением к себе.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86314" y="3714752"/>
            <a:ext cx="3857652" cy="267765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Если же ребенка постоянно «воспитывают», критикуют и муштруют, самооценка его оказывается низкой, ущербной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509814" y="6422218"/>
            <a:ext cx="6634186" cy="274320"/>
          </a:xfrm>
        </p:spPr>
        <p:txBody>
          <a:bodyPr/>
          <a:lstStyle/>
          <a:p>
            <a:r>
              <a:rPr lang="ru-RU" dirty="0" smtClean="0"/>
              <a:t>СОШ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Общий закон здесь прост: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в детстве мы узнаем о себе только из слов и отношения к нам близких.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1027" name="Picture 3" descr="C:\Program Files\Microsoft Office\CLIPART\PUB60COR\PE02278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570743"/>
            <a:ext cx="2643206" cy="3441155"/>
          </a:xfrm>
          <a:prstGeom prst="rect">
            <a:avLst/>
          </a:prstGeom>
          <a:noFill/>
        </p:spPr>
      </p:pic>
      <p:pic>
        <p:nvPicPr>
          <p:cNvPr id="1028" name="Picture 4" descr="C:\Program Files\Microsoft Office\CLIPART\PUB60COR\PE02288_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2928934"/>
            <a:ext cx="2924184" cy="3439883"/>
          </a:xfrm>
          <a:prstGeom prst="rect">
            <a:avLst/>
          </a:prstGeom>
          <a:noFill/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14282" y="6400800"/>
            <a:ext cx="5293382" cy="27432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«Закон всего живого»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6236"/>
            <a:ext cx="6686568" cy="499747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 этом смысле у маленького ребенка нет внутреннего зрения. </a:t>
            </a:r>
            <a:r>
              <a:rPr lang="ru-RU" i="1" dirty="0" smtClean="0"/>
              <a:t>Его образ себя строится извне; рано или поздно он начинает видеть себя таким, каким видят его другие.</a:t>
            </a:r>
          </a:p>
          <a:p>
            <a:r>
              <a:rPr lang="ru-RU" dirty="0" smtClean="0"/>
              <a:t>Однако в этом процессе ребенок не остается пассивным. Здесь действует еще один закон всего живого: </a:t>
            </a:r>
            <a:r>
              <a:rPr lang="ru-RU" dirty="0" smtClean="0">
                <a:solidFill>
                  <a:srgbClr val="FF0000"/>
                </a:solidFill>
              </a:rPr>
              <a:t>активно добиваться того, от чего зависит выживание.</a:t>
            </a:r>
          </a:p>
          <a:p>
            <a:endParaRPr lang="ru-RU" dirty="0"/>
          </a:p>
        </p:txBody>
      </p:sp>
      <p:pic>
        <p:nvPicPr>
          <p:cNvPr id="2050" name="Picture 2" descr="C:\Program Files\Microsoft Office\CLIPART\PUB60COR\PE03257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1928802"/>
            <a:ext cx="2266950" cy="2339975"/>
          </a:xfrm>
          <a:prstGeom prst="rect">
            <a:avLst/>
          </a:prstGeom>
          <a:noFill/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7205690" cy="27432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b="1" dirty="0" smtClean="0"/>
              <a:t>Положительное отношение к себе — основа психологического выживания, и ребенок постоянно ищет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  и даже борется за него.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6145" name="Рисунок 616" descr="j01983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285860"/>
            <a:ext cx="3976931" cy="5022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Он ждет от нас подтверждений того, что он — хороший, что его любят, что он может справляться с посильными (и даже немного более сложными) делами. </a:t>
            </a:r>
            <a:endParaRPr lang="ru-RU" dirty="0"/>
          </a:p>
        </p:txBody>
      </p:sp>
      <p:pic>
        <p:nvPicPr>
          <p:cNvPr id="3074" name="Picture 2" descr="C:\Program Files\Microsoft Office\CLIPART\PUB60COR\PE02285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3540457"/>
            <a:ext cx="2286016" cy="33175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flowers-house.ucoz.ru/keramika/raznoe/528/528-1027.jpg"/>
          <p:cNvPicPr>
            <a:picLocks noChangeAspect="1" noChangeArrowheads="1"/>
          </p:cNvPicPr>
          <p:nvPr/>
        </p:nvPicPr>
        <p:blipFill>
          <a:blip r:embed="rId2"/>
          <a:srcRect l="20588" t="40146" r="14706" b="31428"/>
          <a:stretch>
            <a:fillRect/>
          </a:stretch>
        </p:blipFill>
        <p:spPr bwMode="auto">
          <a:xfrm>
            <a:off x="1500166" y="1928802"/>
            <a:ext cx="5072098" cy="1071570"/>
          </a:xfrm>
          <a:prstGeom prst="rect">
            <a:avLst/>
          </a:prstGeom>
          <a:noFill/>
        </p:spPr>
      </p:pic>
      <p:pic>
        <p:nvPicPr>
          <p:cNvPr id="5" name="Picture 2" descr="http://flowers-house.ucoz.ru/keramika/raznoe/528/528-1027.jpg"/>
          <p:cNvPicPr>
            <a:picLocks noChangeAspect="1" noChangeArrowheads="1"/>
          </p:cNvPicPr>
          <p:nvPr/>
        </p:nvPicPr>
        <p:blipFill>
          <a:blip r:embed="rId2"/>
          <a:srcRect l="20588" r="14706" b="62089"/>
          <a:stretch>
            <a:fillRect/>
          </a:stretch>
        </p:blipFill>
        <p:spPr bwMode="auto">
          <a:xfrm>
            <a:off x="1500166" y="0"/>
            <a:ext cx="5000660" cy="185736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000364" y="928670"/>
            <a:ext cx="16430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Гнев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Злоба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агрессия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71802" y="1928802"/>
            <a:ext cx="150019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Боль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Обида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Страх</a:t>
            </a:r>
          </a:p>
          <a:p>
            <a:endParaRPr lang="ru-RU" dirty="0"/>
          </a:p>
        </p:txBody>
      </p:sp>
      <p:pic>
        <p:nvPicPr>
          <p:cNvPr id="12" name="Picture 2" descr="http://flowers-house.ucoz.ru/keramika/raznoe/528/528-1027.jpg"/>
          <p:cNvPicPr>
            <a:picLocks noChangeAspect="1" noChangeArrowheads="1"/>
          </p:cNvPicPr>
          <p:nvPr/>
        </p:nvPicPr>
        <p:blipFill>
          <a:blip r:embed="rId2"/>
          <a:srcRect l="20588" t="60762" r="14706" b="18857"/>
          <a:stretch>
            <a:fillRect/>
          </a:stretch>
        </p:blipFill>
        <p:spPr bwMode="auto">
          <a:xfrm>
            <a:off x="1500166" y="3071810"/>
            <a:ext cx="5072098" cy="2500330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1571604" y="3071810"/>
            <a:ext cx="50006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Потребности в: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-любви                       -свободе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-внимании               -независимости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-ласке                         -самоопределении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-успехе                       -развитии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  -понимании          -самосовершенствовании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    -уважении             -самоуважении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    -познании           -реализация собств.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                                       потенциала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143108" y="5715016"/>
            <a:ext cx="31432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Базисные стремления:</a:t>
            </a:r>
          </a:p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Я – хороший       Я – любим</a:t>
            </a:r>
          </a:p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я – могу   Я – </a:t>
            </a:r>
            <a:r>
              <a:rPr lang="ru-RU" sz="1400" dirty="0" err="1" smtClean="0">
                <a:solidFill>
                  <a:schemeClr val="bg1"/>
                </a:solidFill>
              </a:rPr>
              <a:t>есмь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9" name="Солнце 18"/>
          <p:cNvSpPr/>
          <p:nvPr/>
        </p:nvSpPr>
        <p:spPr>
          <a:xfrm>
            <a:off x="3428992" y="6357958"/>
            <a:ext cx="571504" cy="500042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верх 19"/>
          <p:cNvSpPr/>
          <p:nvPr/>
        </p:nvSpPr>
        <p:spPr>
          <a:xfrm>
            <a:off x="3714744" y="1714488"/>
            <a:ext cx="357190" cy="428628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1" name="Стрелка вверх 20"/>
          <p:cNvSpPr/>
          <p:nvPr/>
        </p:nvSpPr>
        <p:spPr>
          <a:xfrm>
            <a:off x="3714744" y="2786058"/>
            <a:ext cx="357190" cy="428628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2" name="Стрелка вверх 21"/>
          <p:cNvSpPr/>
          <p:nvPr/>
        </p:nvSpPr>
        <p:spPr>
          <a:xfrm>
            <a:off x="3357554" y="5286388"/>
            <a:ext cx="357190" cy="428628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3" name="Капля 22"/>
          <p:cNvSpPr/>
          <p:nvPr/>
        </p:nvSpPr>
        <p:spPr>
          <a:xfrm rot="4922245">
            <a:off x="2442558" y="-81127"/>
            <a:ext cx="321666" cy="558134"/>
          </a:xfrm>
          <a:prstGeom prst="teardrop">
            <a:avLst>
              <a:gd name="adj" fmla="val 1452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Капля 23"/>
          <p:cNvSpPr/>
          <p:nvPr/>
        </p:nvSpPr>
        <p:spPr>
          <a:xfrm rot="18550083">
            <a:off x="3557051" y="628058"/>
            <a:ext cx="457020" cy="622020"/>
          </a:xfrm>
          <a:prstGeom prst="teardrop">
            <a:avLst>
              <a:gd name="adj" fmla="val 1452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Капля 24"/>
          <p:cNvSpPr/>
          <p:nvPr/>
        </p:nvSpPr>
        <p:spPr>
          <a:xfrm rot="13742097">
            <a:off x="4645756" y="-251149"/>
            <a:ext cx="411734" cy="719665"/>
          </a:xfrm>
          <a:prstGeom prst="teardrop">
            <a:avLst>
              <a:gd name="adj" fmla="val 1452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143108" y="5885896"/>
            <a:ext cx="2895600" cy="365125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Что бы ни делал ребенок, ему нужно наше признание его успехов.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 r="52921"/>
          <a:stretch>
            <a:fillRect/>
          </a:stretch>
        </p:blipFill>
        <p:spPr bwMode="auto">
          <a:xfrm>
            <a:off x="1285852" y="571480"/>
            <a:ext cx="2500330" cy="3071834"/>
          </a:xfrm>
          <a:prstGeom prst="rect">
            <a:avLst/>
          </a:prstGeom>
          <a:ln w="57150">
            <a:solidFill>
              <a:schemeClr val="accent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/>
          <p:cNvPicPr/>
          <p:nvPr/>
        </p:nvPicPr>
        <p:blipFill>
          <a:blip r:embed="rId2"/>
          <a:srcRect l="48590"/>
          <a:stretch>
            <a:fillRect/>
          </a:stretch>
        </p:blipFill>
        <p:spPr bwMode="auto">
          <a:xfrm>
            <a:off x="5643570" y="500042"/>
            <a:ext cx="2463470" cy="3143272"/>
          </a:xfrm>
          <a:prstGeom prst="rect">
            <a:avLst/>
          </a:prstGeom>
          <a:ln w="57150">
            <a:solidFill>
              <a:schemeClr val="accent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i="1" dirty="0" smtClean="0"/>
              <a:t>«Посмотри, что у меня получилось!»</a:t>
            </a:r>
          </a:p>
          <a:p>
            <a:r>
              <a:rPr lang="ru-RU" i="1" dirty="0" smtClean="0"/>
              <a:t> «Смотри, что я уже умею!».</a:t>
            </a:r>
          </a:p>
          <a:p>
            <a:r>
              <a:rPr lang="ru-RU" i="1" dirty="0" smtClean="0"/>
              <a:t> </a:t>
            </a:r>
            <a:r>
              <a:rPr lang="ru-RU" dirty="0" smtClean="0"/>
              <a:t>А начиная с 2-х летнего возраста у него уже появляется знаменитое: </a:t>
            </a:r>
            <a:r>
              <a:rPr lang="ru-RU" i="1" dirty="0" smtClean="0"/>
              <a:t>«Я сам!» — </a:t>
            </a:r>
            <a:r>
              <a:rPr lang="ru-RU" dirty="0" smtClean="0"/>
              <a:t>требование признать, что он это может!</a:t>
            </a:r>
          </a:p>
          <a:p>
            <a:endParaRPr lang="ru-RU" dirty="0"/>
          </a:p>
        </p:txBody>
      </p:sp>
      <p:pic>
        <p:nvPicPr>
          <p:cNvPr id="1025" name="Рисунок 7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4429132"/>
            <a:ext cx="1943100" cy="2114550"/>
          </a:xfrm>
          <a:prstGeom prst="rect">
            <a:avLst/>
          </a:prstGeom>
          <a:ln w="57150">
            <a:solidFill>
              <a:schemeClr val="accent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nauka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357166"/>
            <a:ext cx="1787218" cy="138223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628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Поместим на дно эмоционального кувшина самую главную «драгоценность», данную нам от природы — ощущение энергии жизни. Изобразим ее в виде «солнышка» и обозначим словами: </a:t>
            </a:r>
            <a:r>
              <a:rPr lang="ru-RU" b="1" dirty="0" smtClean="0"/>
              <a:t>«Я </a:t>
            </a:r>
            <a:r>
              <a:rPr lang="ru-RU" b="1" dirty="0" err="1" smtClean="0"/>
              <a:t>есмь</a:t>
            </a:r>
            <a:r>
              <a:rPr lang="ru-RU" b="1" dirty="0" smtClean="0"/>
              <a:t>!» </a:t>
            </a:r>
            <a:r>
              <a:rPr lang="ru-RU" dirty="0" smtClean="0"/>
              <a:t>или более патетично: </a:t>
            </a:r>
            <a:r>
              <a:rPr lang="ru-RU" b="1" dirty="0" smtClean="0"/>
              <a:t>«Это Я, Господи!»</a:t>
            </a:r>
            <a:endParaRPr lang="ru-RU" dirty="0" smtClean="0"/>
          </a:p>
          <a:p>
            <a:r>
              <a:rPr lang="ru-RU" dirty="0" smtClean="0"/>
              <a:t>Вместе с базисными стремлениями оно образует первоначальное, еще мало оформленное ощущение себя. Это — некоторое чувство внутреннего благополучия или неблагополучия, которое малыш реально переживает. Достаточно посмотреть, как он встречает новый день: улыбкой или плачем.</a:t>
            </a:r>
          </a:p>
          <a:p>
            <a:endParaRPr lang="ru-RU" dirty="0"/>
          </a:p>
        </p:txBody>
      </p:sp>
      <p:pic>
        <p:nvPicPr>
          <p:cNvPr id="4098" name="Picture 2" descr="C:\Program Files\Microsoft Office\CLIPART\PUB60COR\SO01575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285728"/>
            <a:ext cx="1817687" cy="1241425"/>
          </a:xfrm>
          <a:prstGeom prst="rect">
            <a:avLst/>
          </a:prstGeom>
          <a:noFill/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7277128" cy="27432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Как эти эмоции проявляются во внешнем поведении человека?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70432" y="1646237"/>
            <a:ext cx="7516368" cy="452628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pPr lvl="0"/>
            <a:r>
              <a:rPr lang="ru-RU" dirty="0" smtClean="0"/>
              <a:t>Обзывания </a:t>
            </a:r>
          </a:p>
          <a:p>
            <a:pPr lvl="0"/>
            <a:r>
              <a:rPr lang="ru-RU" dirty="0" smtClean="0"/>
              <a:t>Оскорбления</a:t>
            </a:r>
          </a:p>
          <a:p>
            <a:pPr lvl="0"/>
            <a:r>
              <a:rPr lang="ru-RU" dirty="0" smtClean="0"/>
              <a:t> Ссоры </a:t>
            </a:r>
          </a:p>
          <a:p>
            <a:pPr lvl="0"/>
            <a:r>
              <a:rPr lang="ru-RU" dirty="0" smtClean="0"/>
              <a:t>Драки</a:t>
            </a:r>
          </a:p>
          <a:p>
            <a:pPr lvl="0"/>
            <a:r>
              <a:rPr lang="ru-RU" dirty="0" smtClean="0"/>
              <a:t>Наказания</a:t>
            </a:r>
          </a:p>
          <a:p>
            <a:pPr lvl="0"/>
            <a:r>
              <a:rPr lang="ru-RU" dirty="0" smtClean="0"/>
              <a:t>Действия «назло»</a:t>
            </a:r>
          </a:p>
          <a:p>
            <a:pPr lvl="0"/>
            <a:r>
              <a:rPr lang="ru-RU" dirty="0" smtClean="0"/>
              <a:t> и т.п.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7420004" cy="27432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авильный пятиугольник 4"/>
          <p:cNvSpPr/>
          <p:nvPr/>
        </p:nvSpPr>
        <p:spPr>
          <a:xfrm>
            <a:off x="500034" y="428604"/>
            <a:ext cx="8358246" cy="6215106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Я  хороший!</a:t>
            </a:r>
          </a:p>
          <a:p>
            <a:pPr algn="ctr"/>
            <a:endParaRPr lang="ru-RU" sz="2000" b="1" dirty="0" smtClean="0"/>
          </a:p>
          <a:p>
            <a:pPr algn="ctr"/>
            <a:r>
              <a:rPr lang="ru-RU" sz="2000" b="1" dirty="0" smtClean="0"/>
              <a:t>Я  любим! </a:t>
            </a:r>
          </a:p>
          <a:p>
            <a:pPr algn="ctr"/>
            <a:endParaRPr lang="ru-RU" sz="2000" b="1" dirty="0" smtClean="0"/>
          </a:p>
          <a:p>
            <a:pPr algn="ctr"/>
            <a:r>
              <a:rPr lang="ru-RU" sz="2000" b="1" dirty="0" smtClean="0"/>
              <a:t>Я   могу!</a:t>
            </a:r>
          </a:p>
          <a:p>
            <a:pPr algn="ctr"/>
            <a:endParaRPr lang="ru-RU" sz="2000" b="1" dirty="0" smtClean="0"/>
          </a:p>
          <a:p>
            <a:pPr algn="ctr"/>
            <a:r>
              <a:rPr lang="ru-RU" sz="2000" b="1" dirty="0" smtClean="0"/>
              <a:t>Я </a:t>
            </a:r>
            <a:r>
              <a:rPr lang="ru-RU" sz="2000" b="1" dirty="0" err="1" smtClean="0"/>
              <a:t>есмь</a:t>
            </a:r>
            <a:r>
              <a:rPr lang="ru-RU" sz="2000" b="1" dirty="0" smtClean="0"/>
              <a:t>!</a:t>
            </a:r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Базисные стремления</a:t>
            </a:r>
            <a:endParaRPr lang="ru-RU" dirty="0"/>
          </a:p>
        </p:txBody>
      </p:sp>
      <p:sp>
        <p:nvSpPr>
          <p:cNvPr id="6" name="Солнце 5"/>
          <p:cNvSpPr/>
          <p:nvPr/>
        </p:nvSpPr>
        <p:spPr>
          <a:xfrm>
            <a:off x="4000496" y="4143380"/>
            <a:ext cx="1428760" cy="1285884"/>
          </a:xfrm>
          <a:prstGeom prst="su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071802" y="5500702"/>
            <a:ext cx="3786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ЭТО  Я,  ГОСПОДИ!</a:t>
            </a:r>
            <a:endParaRPr lang="ru-RU" sz="2400" b="1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7134252" cy="27432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каждым обращением к ребенку </a:t>
            </a:r>
            <a:r>
              <a:rPr lang="ru-RU" dirty="0" smtClean="0"/>
              <a:t>—</a:t>
            </a:r>
          </a:p>
          <a:p>
            <a:pPr>
              <a:buNone/>
            </a:pPr>
            <a:r>
              <a:rPr lang="ru-RU" dirty="0" smtClean="0"/>
              <a:t>словом, делом, интонацией, жестом,</a:t>
            </a:r>
          </a:p>
          <a:p>
            <a:pPr>
              <a:buNone/>
            </a:pPr>
            <a:r>
              <a:rPr lang="ru-RU" dirty="0" smtClean="0"/>
              <a:t>нахмуренными бровями и даже молчанием</a:t>
            </a:r>
          </a:p>
          <a:p>
            <a:pPr>
              <a:buNone/>
            </a:pPr>
            <a:r>
              <a:rPr lang="ru-RU" dirty="0" smtClean="0"/>
              <a:t>мы сообщаем ему не только о себе, своем</a:t>
            </a:r>
          </a:p>
          <a:p>
            <a:pPr>
              <a:buNone/>
            </a:pPr>
            <a:r>
              <a:rPr lang="ru-RU" dirty="0" smtClean="0"/>
              <a:t>состоянии, </a:t>
            </a:r>
          </a:p>
          <a:p>
            <a:pPr>
              <a:buNone/>
            </a:pPr>
            <a:r>
              <a:rPr lang="ru-RU" b="1" dirty="0" smtClean="0"/>
              <a:t>             </a:t>
            </a:r>
            <a:r>
              <a:rPr lang="ru-RU" b="1" dirty="0" smtClean="0">
                <a:solidFill>
                  <a:srgbClr val="FFFF00"/>
                </a:solidFill>
              </a:rPr>
              <a:t>но и всегда о нем, а часто — </a:t>
            </a:r>
            <a:endParaRPr lang="ru-RU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FFFF00"/>
                </a:solidFill>
              </a:rPr>
              <a:t>                      в основном о нем.</a:t>
            </a:r>
            <a:endParaRPr lang="ru-RU" dirty="0" smtClean="0">
              <a:solidFill>
                <a:srgbClr val="FFFF00"/>
              </a:solidFill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7848600" cy="274320"/>
          </a:xfrm>
        </p:spPr>
        <p:txBody>
          <a:bodyPr/>
          <a:lstStyle/>
          <a:p>
            <a:r>
              <a:rPr lang="ru-RU" dirty="0" smtClean="0"/>
              <a:t>СОШ</a:t>
            </a:r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solidFill>
            <a:schemeClr val="accent5">
              <a:lumMod val="75000"/>
            </a:schemeClr>
          </a:solidFill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«я — хороший»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b="1" dirty="0" smtClean="0"/>
              <a:t>«я — плохой»</a:t>
            </a:r>
            <a:endParaRPr lang="ru-RU" b="1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ru-RU" sz="2800" dirty="0" smtClean="0"/>
              <a:t>От повторяющихся знаков приветствия, одобрения, любви и принятия у ребенка складывается ощущение: «со мной все в порядке». </a:t>
            </a:r>
          </a:p>
          <a:p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от сигналов осуждения, неудовольствий, критики — ощущение «со мной что-то не так». 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7134252" cy="27432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14546" y="285728"/>
            <a:ext cx="3929090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000100" y="5715016"/>
            <a:ext cx="714380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Оберегая и воспитывая, мы должны отдавать себе отчет, какое сообщение о нем мы сейчас ему посылаем.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7848600" cy="274320"/>
          </a:xfrm>
        </p:spPr>
        <p:txBody>
          <a:bodyPr/>
          <a:lstStyle/>
          <a:p>
            <a:r>
              <a:rPr lang="ru-RU" dirty="0" smtClean="0"/>
              <a:t>СОШ</a:t>
            </a: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Душевная копилка ребёнка</a:t>
            </a: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/>
          <a:srcRect r="52651"/>
          <a:stretch>
            <a:fillRect/>
          </a:stretch>
        </p:blipFill>
        <p:spPr bwMode="auto">
          <a:xfrm>
            <a:off x="428596" y="1500174"/>
            <a:ext cx="3357586" cy="4146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Содержимое 3"/>
          <p:cNvPicPr>
            <a:picLocks/>
          </p:cNvPicPr>
          <p:nvPr/>
        </p:nvPicPr>
        <p:blipFill>
          <a:blip r:embed="rId2"/>
          <a:srcRect l="49040" r="3611" b="6782"/>
          <a:stretch>
            <a:fillRect/>
          </a:stretch>
        </p:blipFill>
        <p:spPr bwMode="auto">
          <a:xfrm>
            <a:off x="5286380" y="1428736"/>
            <a:ext cx="3286148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7991508" cy="274320"/>
          </a:xfrm>
        </p:spPr>
        <p:txBody>
          <a:bodyPr/>
          <a:lstStyle/>
          <a:p>
            <a:r>
              <a:rPr lang="ru-RU" dirty="0" smtClean="0"/>
              <a:t>СОШ</a:t>
            </a: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/>
          <p:cNvPicPr>
            <a:picLocks noGrp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500034" y="1571612"/>
            <a:ext cx="3429768" cy="4506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«Все очень просто: еще в животе матери я совершенно точно знала, что мама меня очень любит и очень ждет. И потом, с первых</a:t>
            </a:r>
          </a:p>
          <a:p>
            <a:r>
              <a:rPr lang="ru-RU" dirty="0" smtClean="0"/>
              <a:t>дней жизни я тоже всегда знала, что меня очень любят и мама и папа, и что я им очень дорога. Теперь я просто возвращаю миру то, что получила от своих родителей».</a:t>
            </a:r>
          </a:p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Девочка — подросток 15 лет, отношения с матерью почти разорваны. Проводит дни «по подъездам», неизвестно с кем, неизвестно как.</a:t>
            </a:r>
          </a:p>
          <a:p>
            <a:r>
              <a:rPr lang="ru-RU" dirty="0" smtClean="0"/>
              <a:t>Когда девочке было 4-5 лет, часто повторялись такие сцены: она подходила к стене и сильно билась о нее головой. На вопрос матери: «Что ты делаешь? Перестань!,» — она отвечала: «Нет, буду! Я себя наказываю, потому что плохая!»</a:t>
            </a:r>
          </a:p>
          <a:p>
            <a:endParaRPr lang="ru-RU" dirty="0"/>
          </a:p>
        </p:txBody>
      </p:sp>
      <p:pic>
        <p:nvPicPr>
          <p:cNvPr id="5" name="Содержимое 4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857752" y="2500306"/>
            <a:ext cx="3576828" cy="3356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683568" y="6190389"/>
            <a:ext cx="6991376" cy="27432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Наказание, а тем более самонаказание ребенка только усугубляет его ощущение неблагополучия и </a:t>
            </a:r>
            <a:r>
              <a:rPr lang="ru-RU" dirty="0" err="1" smtClean="0"/>
              <a:t>несчастливости</a:t>
            </a:r>
            <a:r>
              <a:rPr lang="ru-RU" dirty="0" smtClean="0"/>
              <a:t>. В результате он в конце концов приходит к выводу: «Плохой, ну и пусть! И буду плохой!» Это — вызов, за которым скрывается горечь отчаяния.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Всегда ли мы это отчаяние слышим?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417089" y="1940309"/>
            <a:ext cx="4857762" cy="4263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286380" y="2857496"/>
            <a:ext cx="2786082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«Ты нехорошая, я тебя не люблю!»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57818" y="4000504"/>
            <a:ext cx="2928958" cy="400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«Тебе больно…»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43174" y="571480"/>
            <a:ext cx="5072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ЧТО  ЖЕ  ДЕЛАТЬ?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29256" y="4857760"/>
            <a:ext cx="3000396" cy="40011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Что  ему  не  хватает?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29256" y="5643578"/>
            <a:ext cx="3071834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Ты  мне  дорог,  и  у  тебя  всё  будет  хорошо!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Documents and Settings\наташа\Мои документы\Мои рисунки\095caacd0e5d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1285860"/>
            <a:ext cx="4286250" cy="541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Нужно постоянно поддерживать самооценку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997473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b="1" dirty="0" smtClean="0"/>
              <a:t>Безусловно принимать его.</a:t>
            </a:r>
            <a:endParaRPr lang="ru-RU" dirty="0" smtClean="0"/>
          </a:p>
          <a:p>
            <a:pPr lvl="0"/>
            <a:r>
              <a:rPr lang="ru-RU" b="1" dirty="0" smtClean="0"/>
              <a:t>Активно слушать его переживания, и потребности.</a:t>
            </a:r>
            <a:endParaRPr lang="ru-RU" dirty="0" smtClean="0"/>
          </a:p>
          <a:p>
            <a:pPr lvl="0"/>
            <a:r>
              <a:rPr lang="ru-RU" b="1" dirty="0" smtClean="0"/>
              <a:t>Бывать (читать, играть, заниматься) вместе.</a:t>
            </a:r>
            <a:endParaRPr lang="ru-RU" dirty="0" smtClean="0"/>
          </a:p>
          <a:p>
            <a:pPr lvl="0"/>
            <a:r>
              <a:rPr lang="ru-RU" b="1" dirty="0" smtClean="0"/>
              <a:t>Не вмешиваться в его занятия, с которыми он справляется.</a:t>
            </a:r>
            <a:endParaRPr lang="ru-RU" dirty="0" smtClean="0"/>
          </a:p>
          <a:p>
            <a:pPr lvl="0"/>
            <a:r>
              <a:rPr lang="ru-RU" b="1" dirty="0" smtClean="0"/>
              <a:t>Помогать, когда просит.</a:t>
            </a:r>
            <a:endParaRPr lang="ru-RU" dirty="0" smtClean="0"/>
          </a:p>
          <a:p>
            <a:pPr lvl="0"/>
            <a:r>
              <a:rPr lang="ru-RU" b="1" dirty="0" smtClean="0"/>
              <a:t>Поддерживать успехи.</a:t>
            </a:r>
            <a:endParaRPr lang="ru-RU" dirty="0" smtClean="0"/>
          </a:p>
          <a:p>
            <a:pPr lvl="0"/>
            <a:r>
              <a:rPr lang="ru-RU" b="1" dirty="0" smtClean="0"/>
              <a:t>Делиться своими чувствами (значит доверять).</a:t>
            </a:r>
            <a:endParaRPr lang="ru-RU" dirty="0" smtClean="0"/>
          </a:p>
          <a:p>
            <a:pPr lvl="0"/>
            <a:r>
              <a:rPr lang="ru-RU" b="1" dirty="0" smtClean="0"/>
              <a:t>Конструктивно разрешать конфликты.</a:t>
            </a:r>
            <a:endParaRPr lang="ru-RU" dirty="0" smtClean="0"/>
          </a:p>
          <a:p>
            <a:pPr lvl="0"/>
            <a:r>
              <a:rPr lang="ru-RU" b="1" dirty="0" smtClean="0"/>
              <a:t>Использовать в повседневном общении приветливые фразы. Например: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     Мне хорошо с тобой. Я рада тебя видеть. Хорошо, что ты пришел. Мне нравится, как ты... Я по тебе соскучилась. Давай (посидим, поделаем...) вместе. Ты, конечно, справишься. Как хорошо, что ты у нас есть. Ты мой хороший. </a:t>
            </a:r>
          </a:p>
          <a:p>
            <a:r>
              <a:rPr lang="ru-RU" b="1" dirty="0" smtClean="0"/>
              <a:t> Обнимать не менее 4-х, а лучше по 8 раз в день.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6562748" cy="27432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Отчего возникает гнев?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/>
            <a:r>
              <a:rPr lang="ru-RU" dirty="0" smtClean="0"/>
              <a:t> Гнев — чувство вторичное</a:t>
            </a:r>
          </a:p>
          <a:p>
            <a:pPr lvl="0" algn="ctr"/>
            <a:endParaRPr lang="ru-RU" b="1" dirty="0" smtClean="0"/>
          </a:p>
          <a:p>
            <a:pPr lvl="0"/>
            <a:r>
              <a:rPr lang="ru-RU" b="1" dirty="0" smtClean="0">
                <a:solidFill>
                  <a:srgbClr val="7030A0"/>
                </a:solidFill>
              </a:rPr>
              <a:t>Боль</a:t>
            </a:r>
          </a:p>
          <a:p>
            <a:pPr lvl="0"/>
            <a:endParaRPr lang="ru-RU" b="1" dirty="0" smtClean="0">
              <a:solidFill>
                <a:srgbClr val="7030A0"/>
              </a:solidFill>
            </a:endParaRPr>
          </a:p>
          <a:p>
            <a:pPr lvl="0"/>
            <a:r>
              <a:rPr lang="ru-RU" b="1" dirty="0" smtClean="0">
                <a:solidFill>
                  <a:srgbClr val="7030A0"/>
                </a:solidFill>
              </a:rPr>
              <a:t>Страх</a:t>
            </a:r>
          </a:p>
          <a:p>
            <a:pPr lvl="0">
              <a:buNone/>
            </a:pPr>
            <a:endParaRPr lang="ru-RU" b="1" dirty="0" smtClean="0">
              <a:solidFill>
                <a:srgbClr val="7030A0"/>
              </a:solidFill>
            </a:endParaRPr>
          </a:p>
          <a:p>
            <a:pPr lvl="0"/>
            <a:r>
              <a:rPr lang="ru-RU" b="1" dirty="0" smtClean="0">
                <a:solidFill>
                  <a:srgbClr val="7030A0"/>
                </a:solidFill>
              </a:rPr>
              <a:t> Обида</a:t>
            </a:r>
            <a:endParaRPr lang="ru-RU" dirty="0" smtClean="0">
              <a:solidFill>
                <a:srgbClr val="7030A0"/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3" name="Picture 9" descr="C:\Documents and Settings\наташа\Мои документы\Мои рисунки\0a150b5f393461d5cfd1833a05a45fa8.jpg"/>
          <p:cNvPicPr>
            <a:picLocks noChangeAspect="1" noChangeArrowheads="1"/>
          </p:cNvPicPr>
          <p:nvPr/>
        </p:nvPicPr>
        <p:blipFill>
          <a:blip r:embed="rId2"/>
          <a:srcRect b="2285"/>
          <a:stretch>
            <a:fillRect/>
          </a:stretch>
        </p:blipFill>
        <p:spPr bwMode="auto">
          <a:xfrm>
            <a:off x="4143372" y="2285992"/>
            <a:ext cx="3571900" cy="4408759"/>
          </a:xfrm>
          <a:prstGeom prst="rect">
            <a:avLst/>
          </a:prstGeom>
          <a:noFill/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42844" y="6357958"/>
            <a:ext cx="4643470" cy="27432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pPr algn="ctr">
              <a:buNone/>
            </a:pPr>
            <a:r>
              <a:rPr lang="ru-RU" sz="4800" b="1" i="1" dirty="0" smtClean="0">
                <a:solidFill>
                  <a:srgbClr val="C00000"/>
                </a:solidFill>
              </a:rPr>
              <a:t>Удачи вам</a:t>
            </a:r>
          </a:p>
          <a:p>
            <a:pPr algn="ctr">
              <a:buNone/>
            </a:pPr>
            <a:r>
              <a:rPr lang="ru-RU" sz="4800" b="1" i="1" dirty="0" smtClean="0">
                <a:solidFill>
                  <a:srgbClr val="C00000"/>
                </a:solidFill>
              </a:rPr>
              <a:t> и душевного благополучия!</a:t>
            </a:r>
            <a:endParaRPr lang="ru-RU" sz="4800" b="1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  <p:pic>
        <p:nvPicPr>
          <p:cNvPr id="8193" name="Рисунок 1001" descr="j042446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571480"/>
            <a:ext cx="1981200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7420004" cy="27432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Используемая литература: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Гиппенрейтер</a:t>
            </a:r>
            <a:r>
              <a:rPr lang="ru-RU" dirty="0" smtClean="0"/>
              <a:t> Ю.Б. Общаться с ребёнком. Как? – издание 3-е, исправленное и дополненное – М.: «</a:t>
            </a:r>
            <a:r>
              <a:rPr lang="ru-RU" dirty="0" err="1" smtClean="0"/>
              <a:t>ЧеРо</a:t>
            </a:r>
            <a:r>
              <a:rPr lang="ru-RU" dirty="0" smtClean="0"/>
              <a:t>», 2004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http://flowers-house.ucoz.ru/keramika/raznoe/528/528-1027.jpg"/>
          <p:cNvPicPr>
            <a:picLocks noChangeAspect="1" noChangeArrowheads="1"/>
          </p:cNvPicPr>
          <p:nvPr/>
        </p:nvPicPr>
        <p:blipFill>
          <a:blip r:embed="rId2"/>
          <a:srcRect b="63855"/>
          <a:stretch>
            <a:fillRect/>
          </a:stretch>
        </p:blipFill>
        <p:spPr bwMode="auto">
          <a:xfrm>
            <a:off x="928662" y="1214422"/>
            <a:ext cx="5929354" cy="214314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928926" y="1928802"/>
            <a:ext cx="207170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Гнев</a:t>
            </a:r>
          </a:p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Злоба</a:t>
            </a:r>
          </a:p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Агрессия</a:t>
            </a:r>
          </a:p>
          <a:p>
            <a:pPr algn="ctr"/>
            <a:endParaRPr lang="ru-RU" dirty="0"/>
          </a:p>
        </p:txBody>
      </p:sp>
      <p:sp>
        <p:nvSpPr>
          <p:cNvPr id="7" name="Капля 6"/>
          <p:cNvSpPr/>
          <p:nvPr/>
        </p:nvSpPr>
        <p:spPr>
          <a:xfrm rot="8874351">
            <a:off x="3552956" y="536270"/>
            <a:ext cx="457020" cy="622020"/>
          </a:xfrm>
          <a:prstGeom prst="teardrop">
            <a:avLst>
              <a:gd name="adj" fmla="val 1452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Капля 7"/>
          <p:cNvSpPr/>
          <p:nvPr/>
        </p:nvSpPr>
        <p:spPr>
          <a:xfrm rot="6021978">
            <a:off x="2048006" y="67936"/>
            <a:ext cx="798701" cy="1489218"/>
          </a:xfrm>
          <a:prstGeom prst="teardrop">
            <a:avLst>
              <a:gd name="adj" fmla="val 1717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Капля 9"/>
          <p:cNvSpPr/>
          <p:nvPr/>
        </p:nvSpPr>
        <p:spPr>
          <a:xfrm rot="9126926">
            <a:off x="4305922" y="655099"/>
            <a:ext cx="794536" cy="281380"/>
          </a:xfrm>
          <a:prstGeom prst="teardrop">
            <a:avLst>
              <a:gd name="adj" fmla="val 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Капля 11"/>
          <p:cNvSpPr/>
          <p:nvPr/>
        </p:nvSpPr>
        <p:spPr>
          <a:xfrm rot="10174225">
            <a:off x="4747998" y="738941"/>
            <a:ext cx="1103460" cy="466642"/>
          </a:xfrm>
          <a:prstGeom prst="teardrop">
            <a:avLst>
              <a:gd name="adj" fmla="val 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Капля 12"/>
          <p:cNvSpPr/>
          <p:nvPr/>
        </p:nvSpPr>
        <p:spPr>
          <a:xfrm rot="12486070">
            <a:off x="5220043" y="1341638"/>
            <a:ext cx="1002988" cy="637305"/>
          </a:xfrm>
          <a:prstGeom prst="teardrop">
            <a:avLst>
              <a:gd name="adj" fmla="val 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Picture 2" descr="Картинка 12 из 13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71802" y="3571876"/>
            <a:ext cx="2200275" cy="2857500"/>
          </a:xfrm>
          <a:prstGeom prst="rect">
            <a:avLst/>
          </a:prstGeom>
          <a:noFill/>
        </p:spPr>
      </p:pic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519766" cy="365125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Несколько примеров из жизни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Дочь возвращается домой очень поздно, и мать встречает ее гневным выговором. </a:t>
            </a:r>
            <a:r>
              <a:rPr lang="ru-RU" dirty="0" smtClean="0">
                <a:solidFill>
                  <a:srgbClr val="FF0000"/>
                </a:solidFill>
              </a:rPr>
              <a:t>Что стоит за этим гневом? </a:t>
            </a:r>
          </a:p>
          <a:p>
            <a:endParaRPr lang="ru-RU" dirty="0" smtClean="0"/>
          </a:p>
          <a:p>
            <a:r>
              <a:rPr lang="ru-RU" dirty="0" smtClean="0"/>
              <a:t>Конечно, пережитые </a:t>
            </a:r>
            <a:r>
              <a:rPr lang="ru-RU" dirty="0" smtClean="0">
                <a:solidFill>
                  <a:srgbClr val="FF0000"/>
                </a:solidFill>
              </a:rPr>
              <a:t>страх</a:t>
            </a:r>
            <a:r>
              <a:rPr lang="ru-RU" dirty="0" smtClean="0"/>
              <a:t> и </a:t>
            </a:r>
            <a:r>
              <a:rPr lang="ru-RU" dirty="0" smtClean="0">
                <a:solidFill>
                  <a:srgbClr val="FF0000"/>
                </a:solidFill>
              </a:rPr>
              <a:t>беспокойство</a:t>
            </a:r>
            <a:r>
              <a:rPr lang="ru-RU" dirty="0" smtClean="0"/>
              <a:t> за дочь.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6634186" cy="27432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Несколько примеров из жизни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Ребенок сердится на доктора, который сделал ему укол. Здесь легко увидеть, как гнев возникает от физической боли. </a:t>
            </a:r>
            <a:endParaRPr lang="ru-RU" dirty="0"/>
          </a:p>
        </p:txBody>
      </p:sp>
      <p:pic>
        <p:nvPicPr>
          <p:cNvPr id="34823" name="Picture 7" descr="C:\Documents and Settings\наташа\Мои документы\Мои рисунки\istock_000009314829xsma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3071810"/>
            <a:ext cx="2052633" cy="3075323"/>
          </a:xfrm>
          <a:prstGeom prst="rect">
            <a:avLst/>
          </a:prstGeom>
          <a:noFill/>
        </p:spPr>
      </p:pic>
      <p:pic>
        <p:nvPicPr>
          <p:cNvPr id="34824" name="Picture 8" descr="C:\Documents and Settings\наташа\Мои документы\Мои рисунки\укол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4000504"/>
            <a:ext cx="2928958" cy="1946086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5429256" y="6211669"/>
            <a:ext cx="3500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Что делать, если ребёнок боится уколов? </a:t>
            </a:r>
            <a:r>
              <a:rPr lang="ru-RU" dirty="0" smtClean="0">
                <a:solidFill>
                  <a:srgbClr val="C00000"/>
                </a:solidFill>
              </a:rPr>
              <a:t>Сохранять спокойствие.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1331640" y="6397674"/>
            <a:ext cx="4212264" cy="27432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Несколько примеров из жизни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Бывает и так, что мы учим детей сердиться, когда они больно ушибаются, например, побить «этот противный стул».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 r="48839"/>
          <a:stretch>
            <a:fillRect/>
          </a:stretch>
        </p:blipFill>
        <p:spPr bwMode="auto">
          <a:xfrm>
            <a:off x="1000100" y="3714752"/>
            <a:ext cx="2643206" cy="25781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/>
          <p:cNvPicPr/>
          <p:nvPr/>
        </p:nvPicPr>
        <p:blipFill>
          <a:blip r:embed="rId2"/>
          <a:srcRect l="51161"/>
          <a:stretch>
            <a:fillRect/>
          </a:stretch>
        </p:blipFill>
        <p:spPr bwMode="auto">
          <a:xfrm>
            <a:off x="5786446" y="3643314"/>
            <a:ext cx="2428892" cy="25781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Несколько примеров из жизни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Старший брат постоянно нападает на младшего, которого, как ему кажется, родители «больше любят». Его агрессия — результат невысказанной боли и обиды.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4000504"/>
            <a:ext cx="2743837" cy="22929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Другая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54A838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450</TotalTime>
  <Words>1578</Words>
  <Application>Microsoft Office PowerPoint</Application>
  <PresentationFormat>Экран (4:3)</PresentationFormat>
  <Paragraphs>209</Paragraphs>
  <Slides>41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41</vt:i4>
      </vt:variant>
    </vt:vector>
  </HeadingPairs>
  <TitlesOfParts>
    <vt:vector size="48" baseType="lpstr">
      <vt:lpstr>Arial</vt:lpstr>
      <vt:lpstr>Calibri</vt:lpstr>
      <vt:lpstr>Cambria</vt:lpstr>
      <vt:lpstr>Rockwell</vt:lpstr>
      <vt:lpstr>Wingdings 2</vt:lpstr>
      <vt:lpstr>Литейная</vt:lpstr>
      <vt:lpstr>Тема Office</vt:lpstr>
      <vt:lpstr>«Кувшин»   наших  эмоций</vt:lpstr>
      <vt:lpstr>Причины  конфликтов:</vt:lpstr>
      <vt:lpstr>  Как эти эмоции проявляются во внешнем поведении человека? </vt:lpstr>
      <vt:lpstr>Отчего возникает гнев?</vt:lpstr>
      <vt:lpstr>Презентация PowerPoint</vt:lpstr>
      <vt:lpstr>Несколько примеров из жизни</vt:lpstr>
      <vt:lpstr>Несколько примеров из жизни</vt:lpstr>
      <vt:lpstr>Несколько примеров из жизни</vt:lpstr>
      <vt:lpstr>Несколько примеров из жизни</vt:lpstr>
      <vt:lpstr>Несколько примеров из жизни</vt:lpstr>
      <vt:lpstr>Страдательные чувства</vt:lpstr>
      <vt:lpstr>Отчего возникают «страдательные» чувства?</vt:lpstr>
      <vt:lpstr>  Потребности  человека, в том числе ребенка </vt:lpstr>
      <vt:lpstr>Человеку нужно:</vt:lpstr>
      <vt:lpstr>Презентация PowerPoint</vt:lpstr>
      <vt:lpstr>Презентация PowerPoint</vt:lpstr>
      <vt:lpstr>Презентация PowerPoint</vt:lpstr>
      <vt:lpstr> Есть ли что-нибудь, что лежит ниже слоя потребностей?</vt:lpstr>
      <vt:lpstr>Презентация PowerPoint</vt:lpstr>
      <vt:lpstr>самооценка</vt:lpstr>
      <vt:lpstr>Основа самооценки</vt:lpstr>
      <vt:lpstr> Общий закон здесь прост: </vt:lpstr>
      <vt:lpstr>«Закон всего живого»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Базисные стремления</vt:lpstr>
      <vt:lpstr>Презентация PowerPoint</vt:lpstr>
      <vt:lpstr>Презентация PowerPoint</vt:lpstr>
      <vt:lpstr>Презентация PowerPoint</vt:lpstr>
      <vt:lpstr>Душевная копилка ребёнка</vt:lpstr>
      <vt:lpstr>Презентация PowerPoint</vt:lpstr>
      <vt:lpstr>Презентация PowerPoint</vt:lpstr>
      <vt:lpstr>Презентация PowerPoint</vt:lpstr>
      <vt:lpstr>Презентация PowerPoint</vt:lpstr>
      <vt:lpstr>Нужно постоянно поддерживать самооценку</vt:lpstr>
      <vt:lpstr>Презентация PowerPoint</vt:lpstr>
      <vt:lpstr>Используемая литература: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Канафиева Г А</cp:lastModifiedBy>
  <cp:revision>57</cp:revision>
  <dcterms:modified xsi:type="dcterms:W3CDTF">2015-04-19T13:03:57Z</dcterms:modified>
</cp:coreProperties>
</file>