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1" r:id="rId5"/>
    <p:sldId id="262" r:id="rId6"/>
    <p:sldId id="27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9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8FD"/>
    <a:srgbClr val="13F0FB"/>
    <a:srgbClr val="12FA5A"/>
    <a:srgbClr val="A50021"/>
    <a:srgbClr val="CC0000"/>
    <a:srgbClr val="660033"/>
    <a:srgbClr val="003300"/>
    <a:srgbClr val="1C32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шаблоны\Рисунок5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5C15B-E122-4B95-8B2B-9D8418DACAC6}" type="datetimeFigureOut">
              <a:rPr lang="ru-RU"/>
              <a:pPr>
                <a:defRPr/>
              </a:pPr>
              <a:t>07.08.2013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0D67B-963C-488A-A132-194E722E2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аблоны\Новая папка\Рисунок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-1588"/>
            <a:ext cx="9142412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3E312-12E7-4E74-B2D5-D8A37371595A}" type="datetimeFigureOut">
              <a:rPr lang="ru-RU"/>
              <a:pPr>
                <a:defRPr/>
              </a:pPr>
              <a:t>07.08.2013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BA5C2-C4D5-4AD4-8BFE-7BAAEE501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B71547-0AD5-4D49-A8B0-4283ECDD73BD}" type="datetimeFigureOut">
              <a:rPr lang="ru-RU"/>
              <a:pPr>
                <a:defRPr/>
              </a:pPr>
              <a:t>07.08.2013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F95941-206B-426D-BA47-FA1FF0CE1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549275"/>
            <a:ext cx="7772400" cy="12954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660033"/>
                </a:solidFill>
                <a:latin typeface="Arial" charset="0"/>
              </a:rPr>
              <a:t>Родительское собрание</a:t>
            </a:r>
            <a:br>
              <a:rPr lang="ru-RU" b="1" i="1" smtClean="0">
                <a:solidFill>
                  <a:srgbClr val="660033"/>
                </a:solidFill>
                <a:latin typeface="Arial" charset="0"/>
              </a:rPr>
            </a:br>
            <a:r>
              <a:rPr lang="ru-RU" sz="2800" b="1" i="1" smtClean="0">
                <a:solidFill>
                  <a:srgbClr val="660033"/>
                </a:solidFill>
                <a:latin typeface="Arial" charset="0"/>
              </a:rPr>
              <a:t>( 6 класс)</a:t>
            </a:r>
          </a:p>
        </p:txBody>
      </p:sp>
      <p:sp>
        <p:nvSpPr>
          <p:cNvPr id="9221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1916113"/>
            <a:ext cx="6400800" cy="100806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i="1" smtClean="0">
                <a:solidFill>
                  <a:srgbClr val="006600"/>
                </a:solidFill>
                <a:latin typeface="Arial" charset="0"/>
              </a:rPr>
              <a:t>«Успешность обучения: от чего она зависит?»</a:t>
            </a:r>
          </a:p>
        </p:txBody>
      </p:sp>
      <p:pic>
        <p:nvPicPr>
          <p:cNvPr id="4099" name="Picture 6" descr="1751497-162e61b21d46f3f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924175"/>
            <a:ext cx="54737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A50021"/>
                </a:solidFill>
              </a:rPr>
              <a:t>Негативные характеристики учебной мотивации у подростков объясняются рядом </a:t>
            </a:r>
            <a:r>
              <a:rPr lang="ru-RU" sz="2800" b="1" i="1" u="sng" smtClean="0">
                <a:solidFill>
                  <a:srgbClr val="A50021"/>
                </a:solidFill>
              </a:rPr>
              <a:t>причин:</a:t>
            </a:r>
          </a:p>
        </p:txBody>
      </p:sp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>
          <a:xfrm>
            <a:off x="0" y="1412875"/>
            <a:ext cx="5292725" cy="49577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i="1" smtClean="0">
                <a:latin typeface="Algerian" pitchFamily="82" charset="0"/>
              </a:rPr>
              <a:t>        Незрелость оценок подростком самого себя и других людей приводит к трудностям во взаимоотношениях с ними: подросток не принимает на веру мнение и оценки учителей, порой впадает в негативизм, в конфликты с окружающими взрослыми;</a:t>
            </a:r>
          </a:p>
        </p:txBody>
      </p:sp>
      <p:pic>
        <p:nvPicPr>
          <p:cNvPr id="13315" name="Picture 4" descr="3472788-734b8f2277223b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349500"/>
            <a:ext cx="35004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A50021"/>
                </a:solidFill>
              </a:rPr>
              <a:t>Негативные характеристики учебной мотивации у подростков объясняются рядом </a:t>
            </a:r>
            <a:r>
              <a:rPr lang="ru-RU" sz="2800" b="1" i="1" u="sng" smtClean="0">
                <a:solidFill>
                  <a:srgbClr val="A50021"/>
                </a:solidFill>
              </a:rPr>
              <a:t>причин: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latin typeface="Algerian" pitchFamily="82" charset="0"/>
              </a:rPr>
              <a:t>Стремление ко взрослости и нежелание прослыть отстающим среди сверстников вызывают внешнее безразличие к мнению учителя и отметкам, им выставляемым, даже браваду, несмотря на то, что реально подросток дорожит мнением взрослого;</a:t>
            </a:r>
          </a:p>
        </p:txBody>
      </p:sp>
      <p:pic>
        <p:nvPicPr>
          <p:cNvPr id="14339" name="Picture 4" descr="imgpreview (1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5157788"/>
            <a:ext cx="25241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A50021"/>
                </a:solidFill>
              </a:rPr>
              <a:t>Негативные характеристики учебной мотивации у подростков объясняются рядом </a:t>
            </a:r>
            <a:r>
              <a:rPr lang="ru-RU" sz="2800" b="1" i="1" u="sng" smtClean="0">
                <a:solidFill>
                  <a:srgbClr val="A50021"/>
                </a:solidFill>
              </a:rPr>
              <a:t>причин: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6227763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i="1" smtClean="0">
                <a:latin typeface="Algerian" pitchFamily="82" charset="0"/>
              </a:rPr>
              <a:t>Недостаточное понимание связи учебных предметов, изучаемых в школе, с возможностью использования их в будущем, снижает положительное отношение к обучению;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i="1" smtClean="0">
                <a:latin typeface="Algerian" pitchFamily="82" charset="0"/>
              </a:rPr>
              <a:t>Избирательный интерес к одним учебным предметам снижает к другим из-за неумения подростка совместить их, правильно организовать свою учебную работу.</a:t>
            </a:r>
          </a:p>
          <a:p>
            <a:pPr eaLnBrk="1" hangingPunct="1">
              <a:lnSpc>
                <a:spcPct val="90000"/>
              </a:lnSpc>
            </a:pPr>
            <a:endParaRPr lang="ru-RU" sz="2800" b="1" i="1" smtClean="0">
              <a:latin typeface="Algerian" pitchFamily="82" charset="0"/>
            </a:endParaRPr>
          </a:p>
        </p:txBody>
      </p:sp>
      <p:pic>
        <p:nvPicPr>
          <p:cNvPr id="15363" name="Picture 4" descr="imgpreview (2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4005263"/>
            <a:ext cx="2517775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imgpreview (23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628775"/>
            <a:ext cx="2693988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A50021"/>
                </a:solidFill>
              </a:rPr>
              <a:t>Негативные характеристики учебной мотивации у подростков объясняются рядом </a:t>
            </a:r>
            <a:r>
              <a:rPr lang="ru-RU" sz="2800" b="1" i="1" u="sng" smtClean="0">
                <a:solidFill>
                  <a:srgbClr val="A50021"/>
                </a:solidFill>
              </a:rPr>
              <a:t>причин: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6227763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i="1" smtClean="0">
                <a:latin typeface="Algerian" pitchFamily="82" charset="0"/>
              </a:rPr>
              <a:t>Излишняя широта интересов может приводить к поверхностности и разбросанности, новые внеклассные и внешкольные занятия (в клубах, кружках, спорт, компьютер…) составляют серьезную конкуренцию учебной деятельности;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i="1" smtClean="0">
                <a:latin typeface="Algerian" pitchFamily="82" charset="0"/>
              </a:rPr>
              <a:t>неустойчивость интересов выражается в их смен, чередовании.</a:t>
            </a:r>
          </a:p>
        </p:txBody>
      </p:sp>
      <p:pic>
        <p:nvPicPr>
          <p:cNvPr id="16387" name="Picture 4" descr="imgpreview (2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125538"/>
            <a:ext cx="22002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imgpreview (27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2852738"/>
            <a:ext cx="22669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imgpreview (8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4652963"/>
            <a:ext cx="23336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576262"/>
          </a:xfrm>
        </p:spPr>
        <p:txBody>
          <a:bodyPr/>
          <a:lstStyle/>
          <a:p>
            <a:r>
              <a:rPr lang="ru-RU" sz="4000" b="1" i="1" smtClean="0">
                <a:latin typeface="Algerian" pitchFamily="82" charset="0"/>
              </a:rPr>
              <a:t>Способы решения обозначенных проблем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68413"/>
            <a:ext cx="8229600" cy="5256212"/>
          </a:xfrm>
        </p:spPr>
        <p:txBody>
          <a:bodyPr/>
          <a:lstStyle/>
          <a:p>
            <a:r>
              <a:rPr lang="ru-RU" b="1" i="1" smtClean="0">
                <a:solidFill>
                  <a:srgbClr val="660033"/>
                </a:solidFill>
                <a:latin typeface="Algerian" pitchFamily="82" charset="0"/>
              </a:rPr>
              <a:t>Выяснив причины обсуждаемой проблемы, теперь вы знаете: как будет ваш ребенок ходить в школу, с удовольствием или неохотой, зависит не только от школы, но и от семьи. </a:t>
            </a:r>
          </a:p>
          <a:p>
            <a:r>
              <a:rPr lang="ru-RU" b="1" i="1" smtClean="0">
                <a:latin typeface="Algerian" pitchFamily="82" charset="0"/>
              </a:rPr>
              <a:t>Попробуем найти решение проблемы.</a:t>
            </a:r>
          </a:p>
        </p:txBody>
      </p:sp>
      <p:pic>
        <p:nvPicPr>
          <p:cNvPr id="17411" name="Picture 4" descr="4165124-bddaaf5145820e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437063"/>
            <a:ext cx="27352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imgpreview (1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437063"/>
            <a:ext cx="28082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74637"/>
          </a:xfrm>
        </p:spPr>
        <p:txBody>
          <a:bodyPr/>
          <a:lstStyle/>
          <a:p>
            <a:r>
              <a:rPr lang="ru-RU" sz="2400" b="1" i="1" smtClean="0">
                <a:solidFill>
                  <a:srgbClr val="660033"/>
                </a:solidFill>
                <a:latin typeface="Arial" charset="0"/>
              </a:rPr>
              <a:t>Какая деятельность наиболее эффективна?</a:t>
            </a:r>
          </a:p>
        </p:txBody>
      </p:sp>
      <p:graphicFrame>
        <p:nvGraphicFramePr>
          <p:cNvPr id="27774" name="Group 126"/>
          <p:cNvGraphicFramePr>
            <a:graphicFrameLocks noGrp="1"/>
          </p:cNvGraphicFramePr>
          <p:nvPr>
            <p:ph idx="4294967295"/>
          </p:nvPr>
        </p:nvGraphicFramePr>
        <p:xfrm>
          <a:off x="0" y="692150"/>
          <a:ext cx="9144000" cy="6165850"/>
        </p:xfrm>
        <a:graphic>
          <a:graphicData uri="http://schemas.openxmlformats.org/drawingml/2006/table">
            <a:tbl>
              <a:tblPr/>
              <a:tblGrid>
                <a:gridCol w="571500"/>
                <a:gridCol w="3200400"/>
                <a:gridCol w="3440113"/>
                <a:gridCol w="1931987"/>
              </a:tblGrid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Деятельность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Спустя 2 месяца в памяти остается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F8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Чтение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F8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То, что мы читаем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A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10.%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F8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Восприятие слова на слух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F8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То, что мы слышим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A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20.%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F8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Просмотр иллюстраций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F8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То, что мы видим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A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30.%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746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F8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Просмотр видеофильмов, посещение выставок, наблюдение за реальным процессом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F8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То, что мы видим и слышим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A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50.%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F8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Участие в дискуссиях, публичные выступления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F8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То, что мы говорим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A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70.%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089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F8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Инсценировка презентации, имитация реального опыта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F8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То, что мы говорим и делаем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A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90.%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4000" b="1" i="1" smtClean="0"/>
              <a:t>Вариант № 1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r>
              <a:rPr lang="ru-RU" b="1" i="1" u="sng" smtClean="0"/>
              <a:t>Выведите</a:t>
            </a:r>
            <a:r>
              <a:rPr lang="ru-RU" b="1" i="1" smtClean="0">
                <a:solidFill>
                  <a:srgbClr val="660033"/>
                </a:solidFill>
              </a:rPr>
              <a:t> ребенка на разговор о том, что они изучают в школе. </a:t>
            </a:r>
            <a:r>
              <a:rPr lang="ru-RU" b="1" i="1" u="sng" smtClean="0"/>
              <a:t>Скажите </a:t>
            </a:r>
            <a:r>
              <a:rPr lang="ru-RU" b="1" i="1" smtClean="0">
                <a:solidFill>
                  <a:srgbClr val="660033"/>
                </a:solidFill>
              </a:rPr>
              <a:t>ему, что его нелюбимый предмет был вашим самым любимым предметом в школе. </a:t>
            </a:r>
            <a:r>
              <a:rPr lang="ru-RU" b="1" i="1" u="sng" smtClean="0"/>
              <a:t>Попросите</a:t>
            </a:r>
            <a:r>
              <a:rPr lang="ru-RU" b="1" i="1" smtClean="0">
                <a:solidFill>
                  <a:srgbClr val="660033"/>
                </a:solidFill>
              </a:rPr>
              <a:t> его показать в учебнике тему, которую он изучает в школе, и сравните с тем, как вам преподавали ее раньше (заодно вы поймете, насколько он знает материал параграфа). </a:t>
            </a:r>
            <a:r>
              <a:rPr lang="ru-RU" b="1" i="1" u="sng" smtClean="0"/>
              <a:t>Докажите</a:t>
            </a:r>
            <a:r>
              <a:rPr lang="ru-RU" b="1" i="1" smtClean="0">
                <a:solidFill>
                  <a:srgbClr val="660033"/>
                </a:solidFill>
              </a:rPr>
              <a:t> личным примером, что трудные уравнения решать интересно, или просто </a:t>
            </a:r>
            <a:r>
              <a:rPr lang="ru-RU" b="1" i="1" u="sng" smtClean="0"/>
              <a:t>наработайте</a:t>
            </a:r>
            <a:r>
              <a:rPr lang="ru-RU" b="1" i="1" smtClean="0">
                <a:solidFill>
                  <a:srgbClr val="660033"/>
                </a:solidFill>
              </a:rPr>
              <a:t> определенную схему решений.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446088"/>
          </a:xfrm>
        </p:spPr>
        <p:txBody>
          <a:bodyPr/>
          <a:lstStyle/>
          <a:p>
            <a:r>
              <a:rPr lang="ru-RU" sz="4000" b="1" i="1" smtClean="0">
                <a:solidFill>
                  <a:srgbClr val="A50021"/>
                </a:solidFill>
              </a:rPr>
              <a:t>Вариант № 2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0" y="620713"/>
            <a:ext cx="9144000" cy="6237287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i="1" smtClean="0"/>
              <a:t>    </a:t>
            </a:r>
            <a:r>
              <a:rPr lang="ru-RU" b="1" i="1" u="sng" smtClean="0"/>
              <a:t>Могут помочь заповеди доктора Добсона:</a:t>
            </a:r>
          </a:p>
          <a:p>
            <a:pPr>
              <a:lnSpc>
                <a:spcPct val="90000"/>
              </a:lnSpc>
            </a:pPr>
            <a:r>
              <a:rPr lang="ru-RU" b="1" i="1" u="sng" smtClean="0">
                <a:solidFill>
                  <a:srgbClr val="A50021"/>
                </a:solidFill>
              </a:rPr>
              <a:t>Не унижайте</a:t>
            </a:r>
            <a:r>
              <a:rPr lang="ru-RU" b="1" i="1" smtClean="0"/>
              <a:t> своего ребенка. Не используйте фразы: «А лучше ты придумать не мог? У тебя вообще есть голова на плечах?» и т.д.</a:t>
            </a:r>
          </a:p>
          <a:p>
            <a:pPr>
              <a:lnSpc>
                <a:spcPct val="90000"/>
              </a:lnSpc>
            </a:pPr>
            <a:r>
              <a:rPr lang="ru-RU" b="1" i="1" u="sng" smtClean="0">
                <a:solidFill>
                  <a:srgbClr val="A50021"/>
                </a:solidFill>
              </a:rPr>
              <a:t>Не угрожайте</a:t>
            </a:r>
            <a:r>
              <a:rPr lang="ru-RU" b="1" i="1" smtClean="0"/>
              <a:t>: «Если ты еще раз так сделаешь, ты у меня получишь!». Всякий раз, когда мы угрожаем ребенку, мы учим его бояться и ненавидеть себя. Угрозы всегда относятся к будущему, а ребенок живет в настоящем.</a:t>
            </a:r>
          </a:p>
          <a:p>
            <a:pPr>
              <a:lnSpc>
                <a:spcPct val="90000"/>
              </a:lnSpc>
            </a:pPr>
            <a:r>
              <a:rPr lang="ru-RU" b="1" i="1" u="sng" smtClean="0">
                <a:solidFill>
                  <a:srgbClr val="A50021"/>
                </a:solidFill>
              </a:rPr>
              <a:t>Не вымогайте</a:t>
            </a:r>
            <a:r>
              <a:rPr lang="ru-RU" b="1" i="1" smtClean="0"/>
              <a:t> обещаний. Обещание тоже относится к будущему. Слово – это одно, а дело – совсем другое.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4000" b="1" i="1" smtClean="0"/>
              <a:t>Вариант №3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i="1" smtClean="0"/>
              <a:t>           У психологов есть понятие  </a:t>
            </a:r>
            <a:r>
              <a:rPr lang="ru-RU" b="1" i="1" smtClean="0">
                <a:solidFill>
                  <a:srgbClr val="A50021"/>
                </a:solidFill>
              </a:rPr>
              <a:t>«тактильный голод».</a:t>
            </a:r>
            <a:r>
              <a:rPr lang="ru-RU" b="1" i="1" smtClean="0"/>
              <a:t> Это дефицит любви родителей. Прижмите, поцелуйте , потормошите своего ребенка. Может быть, эти ощущения </a:t>
            </a:r>
            <a:r>
              <a:rPr lang="ru-RU" b="1" i="1" smtClean="0">
                <a:solidFill>
                  <a:srgbClr val="A50021"/>
                </a:solidFill>
              </a:rPr>
              <a:t>послужит стимулом решения проблем</a:t>
            </a:r>
            <a:r>
              <a:rPr lang="ru-RU" smtClean="0">
                <a:solidFill>
                  <a:srgbClr val="A50021"/>
                </a:solidFill>
              </a:rPr>
              <a:t>.</a:t>
            </a:r>
          </a:p>
        </p:txBody>
      </p:sp>
      <p:pic>
        <p:nvPicPr>
          <p:cNvPr id="21507" name="Picture 4" descr="imgpreview (39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365625"/>
            <a:ext cx="24495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imgpreview (2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4365625"/>
            <a:ext cx="20161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imgpreview (30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4365625"/>
            <a:ext cx="2087563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r>
              <a:rPr lang="ru-RU" sz="4000" b="1" i="1" smtClean="0">
                <a:latin typeface="Algerian" pitchFamily="82" charset="0"/>
              </a:rPr>
              <a:t>Вариант №4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0" y="620713"/>
            <a:ext cx="9144000" cy="62372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b="1" i="1" smtClean="0"/>
              <a:t>     </a:t>
            </a:r>
            <a:r>
              <a:rPr lang="ru-RU" sz="2800" b="1" i="1" smtClean="0">
                <a:solidFill>
                  <a:srgbClr val="A50021"/>
                </a:solidFill>
              </a:rPr>
              <a:t>Возьмите на заметку на все случаи воспитания:</a:t>
            </a:r>
          </a:p>
          <a:p>
            <a:r>
              <a:rPr lang="ru-RU" sz="2800" b="1" i="1" smtClean="0">
                <a:solidFill>
                  <a:srgbClr val="A50021"/>
                </a:solidFill>
              </a:rPr>
              <a:t>Следите</a:t>
            </a:r>
            <a:r>
              <a:rPr lang="ru-RU" sz="2800" b="1" i="1" smtClean="0"/>
              <a:t> за тем, чтобы ребенок вовремя ложился спать. Невыспавшийся ученик – грустное зрелище на уроке;</a:t>
            </a:r>
          </a:p>
          <a:p>
            <a:r>
              <a:rPr lang="ru-RU" sz="2800" b="1" i="1" smtClean="0"/>
              <a:t>Пусть ваш ребенок </a:t>
            </a:r>
            <a:r>
              <a:rPr lang="ru-RU" sz="2800" b="1" i="1" smtClean="0">
                <a:solidFill>
                  <a:srgbClr val="A50021"/>
                </a:solidFill>
              </a:rPr>
              <a:t>видит ваш интерес</a:t>
            </a:r>
            <a:r>
              <a:rPr lang="ru-RU" sz="2800" b="1" i="1" smtClean="0"/>
              <a:t> к заданиям, которые они получают, и книгам, и к фильмам, и к играм которыми он интересуется;</a:t>
            </a:r>
          </a:p>
          <a:p>
            <a:r>
              <a:rPr lang="ru-RU" sz="2800" b="1" i="1" smtClean="0">
                <a:solidFill>
                  <a:srgbClr val="A50021"/>
                </a:solidFill>
              </a:rPr>
              <a:t>Читайте сами</a:t>
            </a:r>
            <a:r>
              <a:rPr lang="ru-RU" sz="2800" b="1" i="1" smtClean="0"/>
              <a:t>, пусть ребенок видит, что свободное время можно проводить не только у компьютера и телевизора. Не говорите плохо о школе и не критикуйте учителей в присутствии детей;</a:t>
            </a:r>
          </a:p>
          <a:p>
            <a:r>
              <a:rPr lang="ru-RU" sz="2800" b="1" i="1" smtClean="0">
                <a:solidFill>
                  <a:srgbClr val="A50021"/>
                </a:solidFill>
              </a:rPr>
              <a:t>Принимайте</a:t>
            </a:r>
            <a:r>
              <a:rPr lang="ru-RU" sz="2800" b="1" i="1" smtClean="0"/>
              <a:t> по возможности участие в жизни класса и школы. Ребенку будет приятно.</a:t>
            </a:r>
          </a:p>
          <a:p>
            <a:endParaRPr lang="ru-RU" sz="28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RU" sz="4000" b="1" i="1" u="sng" smtClean="0">
                <a:solidFill>
                  <a:srgbClr val="003300"/>
                </a:solidFill>
              </a:rPr>
              <a:t>В.А. Сухомлинский</a:t>
            </a:r>
          </a:p>
        </p:txBody>
      </p:sp>
      <p:sp>
        <p:nvSpPr>
          <p:cNvPr id="5122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908050"/>
            <a:ext cx="8229600" cy="35290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</a:t>
            </a:r>
            <a:r>
              <a:rPr lang="ru-RU" b="1" i="1" smtClean="0">
                <a:solidFill>
                  <a:srgbClr val="660033"/>
                </a:solidFill>
              </a:rPr>
              <a:t>« Страшная это опасность – безделие за партой, безделие месяцы, годы. Это развращает морально, калечит человека, и… ничто не может возместить того, что упущено в самой главной сфере, где человек должен быть тружеником, - в сфере мысли».</a:t>
            </a:r>
          </a:p>
        </p:txBody>
      </p:sp>
      <p:pic>
        <p:nvPicPr>
          <p:cNvPr id="5123" name="Picture 4" descr="imgpreview (9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797425"/>
            <a:ext cx="23336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imgpreview (2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4365625"/>
            <a:ext cx="16954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b="1" i="1" u="sng" smtClean="0">
                <a:solidFill>
                  <a:srgbClr val="A50021"/>
                </a:solidFill>
              </a:rPr>
              <a:t>Девять способов, как изменить человека, не нанося ему обиды и не вызывая негодования( Д. Карнеги)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ru-RU" b="1" i="1" smtClean="0"/>
              <a:t>Начинайте с похвалы и искреннего признания достоинств ребенка.</a:t>
            </a:r>
          </a:p>
          <a:p>
            <a:r>
              <a:rPr lang="ru-RU" b="1" i="1" smtClean="0"/>
              <a:t>Обращая внимания на ошибки, делайте это в косвенной форме.</a:t>
            </a:r>
          </a:p>
          <a:p>
            <a:r>
              <a:rPr lang="ru-RU" b="1" i="1" smtClean="0"/>
              <a:t>Прежде чем критиковать другого, признайтесь в своих собственных ошибках.</a:t>
            </a:r>
          </a:p>
          <a:p>
            <a:r>
              <a:rPr lang="ru-RU" b="1" i="1" smtClean="0"/>
              <a:t>Задавайте вопросы вместо приказаний.</a:t>
            </a:r>
          </a:p>
          <a:p>
            <a:r>
              <a:rPr lang="ru-RU" b="1" i="1" smtClean="0"/>
              <a:t>Дайте возможность ребенку не терять своего лица.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r>
              <a:rPr lang="ru-RU" sz="2800" b="1" i="1" u="sng" smtClean="0">
                <a:solidFill>
                  <a:srgbClr val="A50021"/>
                </a:solidFill>
              </a:rPr>
              <a:t>Девять способов, как изменить человека, не нанося ему обиды и не вызывая негодования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r>
              <a:rPr lang="ru-RU" b="1" i="1" smtClean="0">
                <a:solidFill>
                  <a:srgbClr val="006600"/>
                </a:solidFill>
              </a:rPr>
              <a:t>Хвалите </a:t>
            </a:r>
            <a:r>
              <a:rPr lang="ru-RU" b="1" i="1" smtClean="0"/>
              <a:t>его даже за скромный успех и будьте при этом искренними.</a:t>
            </a:r>
          </a:p>
          <a:p>
            <a:r>
              <a:rPr lang="ru-RU" b="1" i="1" smtClean="0">
                <a:solidFill>
                  <a:srgbClr val="006600"/>
                </a:solidFill>
              </a:rPr>
              <a:t>Создавайте</a:t>
            </a:r>
            <a:r>
              <a:rPr lang="ru-RU" b="1" i="1" smtClean="0"/>
              <a:t> ребенку доброе имя, чтобы он стал жить в соответствии с ним.</a:t>
            </a:r>
          </a:p>
          <a:p>
            <a:r>
              <a:rPr lang="ru-RU" b="1" i="1" smtClean="0">
                <a:solidFill>
                  <a:srgbClr val="006600"/>
                </a:solidFill>
              </a:rPr>
              <a:t>Пользуйтесь </a:t>
            </a:r>
            <a:r>
              <a:rPr lang="ru-RU" b="1" i="1" smtClean="0"/>
              <a:t>поощрением так, чтобы недостаток, который вы хотите исправить, выглядел легко исправимым, а дело, которым вы хотите его увлечь, легко выполнимым.</a:t>
            </a:r>
          </a:p>
          <a:p>
            <a:r>
              <a:rPr lang="ru-RU" b="1" i="1" smtClean="0">
                <a:solidFill>
                  <a:srgbClr val="006600"/>
                </a:solidFill>
              </a:rPr>
              <a:t>Делайте так,</a:t>
            </a:r>
            <a:r>
              <a:rPr lang="ru-RU" b="1" i="1" smtClean="0"/>
              <a:t> чтобы ребенку было приятно исполнять то, что вы ему поручили.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800" b="1" i="1" u="sng" smtClean="0">
                <a:solidFill>
                  <a:srgbClr val="A50021"/>
                </a:solidFill>
              </a:rPr>
              <a:t>Условия, от которых будет зависеть степень активности школьника в учебном процессе: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0" y="1268413"/>
            <a:ext cx="9144000" cy="5329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i="1" smtClean="0"/>
              <a:t>Личная заинтересованность ученика в получении знаний;</a:t>
            </a:r>
          </a:p>
          <a:p>
            <a:pPr>
              <a:lnSpc>
                <a:spcPct val="90000"/>
              </a:lnSpc>
            </a:pPr>
            <a:r>
              <a:rPr lang="ru-RU" b="1" i="1" smtClean="0"/>
              <a:t>Уровень учебных умений и навыков ребенка;</a:t>
            </a:r>
          </a:p>
          <a:p>
            <a:pPr>
              <a:lnSpc>
                <a:spcPct val="90000"/>
              </a:lnSpc>
            </a:pPr>
            <a:r>
              <a:rPr lang="ru-RU" b="1" i="1" smtClean="0"/>
              <a:t>Взаимоотношения, сложившиеся с конкретным учителем, стиль общения с педагогом;</a:t>
            </a:r>
          </a:p>
          <a:p>
            <a:pPr>
              <a:lnSpc>
                <a:spcPct val="90000"/>
              </a:lnSpc>
            </a:pPr>
            <a:r>
              <a:rPr lang="ru-RU" b="1" i="1" smtClean="0"/>
              <a:t>Характер взаимоотношений, принятый в конкретном ученическом коллективе, классе;</a:t>
            </a:r>
          </a:p>
          <a:p>
            <a:pPr>
              <a:lnSpc>
                <a:spcPct val="90000"/>
              </a:lnSpc>
            </a:pPr>
            <a:r>
              <a:rPr lang="ru-RU" b="1" i="1" smtClean="0"/>
              <a:t>Отношения родителей к самому процессу получения образования в целом и к отдельным предметам в частности;</a:t>
            </a:r>
          </a:p>
          <a:p>
            <a:pPr>
              <a:lnSpc>
                <a:spcPct val="90000"/>
              </a:lnSpc>
            </a:pPr>
            <a:endParaRPr lang="ru-RU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>
          <a:xfrm flipV="1">
            <a:off x="457200" y="188913"/>
            <a:ext cx="8229600" cy="85725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60350"/>
            <a:ext cx="8229600" cy="41767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i="1" u="sng" smtClean="0">
                <a:latin typeface="Algerian" pitchFamily="82" charset="0"/>
              </a:rPr>
              <a:t>Учитель</a:t>
            </a:r>
            <a:r>
              <a:rPr lang="ru-RU" b="1" i="1" smtClean="0">
                <a:latin typeface="Algerian" pitchFamily="82" charset="0"/>
              </a:rPr>
              <a:t> хочет, чтобы его ученики хорошо учились, с интересом и желанием занимались в школе;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u="sng" smtClean="0">
                <a:latin typeface="Algerian" pitchFamily="82" charset="0"/>
              </a:rPr>
              <a:t>Родители</a:t>
            </a:r>
            <a:r>
              <a:rPr lang="ru-RU" b="1" i="1" smtClean="0">
                <a:latin typeface="Algerian" pitchFamily="82" charset="0"/>
              </a:rPr>
              <a:t> заинтересованы, чтобы знания приобретались усилиями мысли ребенка, а не памятью!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u="sng" smtClean="0">
                <a:latin typeface="Algerian" pitchFamily="82" charset="0"/>
              </a:rPr>
              <a:t>Ребенок</a:t>
            </a:r>
            <a:r>
              <a:rPr lang="ru-RU" b="1" i="1" smtClean="0">
                <a:latin typeface="Algerian" pitchFamily="82" charset="0"/>
              </a:rPr>
              <a:t>, ученик, личность… А что хочет ребенок, в чем заинтересован ОН?</a:t>
            </a:r>
          </a:p>
        </p:txBody>
      </p:sp>
      <p:pic>
        <p:nvPicPr>
          <p:cNvPr id="11268" name="Picture 4" descr="imgpreview (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437063"/>
            <a:ext cx="25923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imgpreview (5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4437063"/>
            <a:ext cx="2520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imgpreview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4437063"/>
            <a:ext cx="21590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003300"/>
                </a:solidFill>
                <a:latin typeface="Algerian" pitchFamily="82" charset="0"/>
              </a:rPr>
              <a:t>Попытаемся ответить на вопросы, волнующие и учителей и родителей</a:t>
            </a:r>
          </a:p>
        </p:txBody>
      </p:sp>
      <p:sp>
        <p:nvSpPr>
          <p:cNvPr id="7170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A50021"/>
                </a:solidFill>
                <a:latin typeface="Algerian" pitchFamily="82" charset="0"/>
              </a:rPr>
              <a:t>В чем сущность потребности в знаниях?</a:t>
            </a:r>
          </a:p>
          <a:p>
            <a:pPr eaLnBrk="1" hangingPunct="1"/>
            <a:r>
              <a:rPr lang="ru-RU" b="1" i="1" smtClean="0">
                <a:solidFill>
                  <a:srgbClr val="A50021"/>
                </a:solidFill>
                <a:latin typeface="Algerian" pitchFamily="82" charset="0"/>
              </a:rPr>
              <a:t>Как она возникает и развивается?</a:t>
            </a:r>
          </a:p>
          <a:p>
            <a:pPr eaLnBrk="1" hangingPunct="1"/>
            <a:r>
              <a:rPr lang="ru-RU" b="1" i="1" smtClean="0">
                <a:solidFill>
                  <a:srgbClr val="A50021"/>
                </a:solidFill>
                <a:latin typeface="Algerian" pitchFamily="82" charset="0"/>
              </a:rPr>
              <a:t>Какие педагогические средства можно использовать для формирования у учащихся мотивации к получению знаний?</a:t>
            </a:r>
          </a:p>
        </p:txBody>
      </p:sp>
      <p:pic>
        <p:nvPicPr>
          <p:cNvPr id="12292" name="Picture 4" descr="4150237-8a60cf2d9bafa3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508500"/>
            <a:ext cx="219551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/>
          </p:cNvSpPr>
          <p:nvPr>
            <p:ph type="title" idx="4294967295"/>
          </p:nvPr>
        </p:nvSpPr>
        <p:spPr>
          <a:xfrm flipV="1">
            <a:off x="457200" y="188913"/>
            <a:ext cx="8229600" cy="85725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0" y="260350"/>
            <a:ext cx="6084888" cy="64087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i="1" smtClean="0">
                <a:solidFill>
                  <a:srgbClr val="A50021"/>
                </a:solidFill>
                <a:latin typeface="Algerian" pitchFamily="82" charset="0"/>
              </a:rPr>
              <a:t>Одним</a:t>
            </a:r>
            <a:r>
              <a:rPr lang="ru-RU" sz="2800" b="1" i="1" smtClean="0">
                <a:latin typeface="Algerian" pitchFamily="82" charset="0"/>
              </a:rPr>
              <a:t> из условий эффективного взаимодействия учителя с учеником считается развитие реалистической самооценки у ребенка.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i="1" smtClean="0">
                <a:solidFill>
                  <a:srgbClr val="A50021"/>
                </a:solidFill>
                <a:latin typeface="Algerian" pitchFamily="82" charset="0"/>
              </a:rPr>
              <a:t>Реалистическая оценка</a:t>
            </a:r>
            <a:r>
              <a:rPr lang="ru-RU" sz="2800" b="1" i="1" smtClean="0">
                <a:latin typeface="Algerian" pitchFamily="82" charset="0"/>
              </a:rPr>
              <a:t> должна основываться на сравнении с предыдущими результатами.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i="1" smtClean="0">
                <a:solidFill>
                  <a:srgbClr val="A50021"/>
                </a:solidFill>
                <a:latin typeface="Algerian" pitchFamily="82" charset="0"/>
              </a:rPr>
              <a:t>Сравнение </a:t>
            </a:r>
            <a:r>
              <a:rPr lang="ru-RU" sz="2800" b="1" i="1" smtClean="0">
                <a:latin typeface="Algerian" pitchFamily="82" charset="0"/>
              </a:rPr>
              <a:t>какого-либо прогресса, достигнутого ребенком, относительно него самого гораздо целесообразнее, чем сравнение на основе нормативов.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i="1" smtClean="0">
                <a:solidFill>
                  <a:srgbClr val="A50021"/>
                </a:solidFill>
                <a:latin typeface="Algerian" pitchFamily="82" charset="0"/>
              </a:rPr>
              <a:t>Это избавляет</a:t>
            </a:r>
            <a:r>
              <a:rPr lang="ru-RU" sz="2800" b="1" i="1" smtClean="0">
                <a:latin typeface="Algerian" pitchFamily="82" charset="0"/>
              </a:rPr>
              <a:t> школьника от отрицательных эмоций и страха потерпеть неудачу.</a:t>
            </a:r>
          </a:p>
        </p:txBody>
      </p:sp>
      <p:pic>
        <p:nvPicPr>
          <p:cNvPr id="8195" name="Picture 4" descr="i (1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268413"/>
            <a:ext cx="27368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i (1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3789363"/>
            <a:ext cx="2519362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1C324C"/>
                </a:solidFill>
                <a:latin typeface="Arial" charset="0"/>
              </a:rPr>
              <a:t>Внушайте ребенку, что</a:t>
            </a:r>
          </a:p>
        </p:txBody>
      </p:sp>
      <p:pic>
        <p:nvPicPr>
          <p:cNvPr id="9218" name="Picture 4" descr="3494491-da7fb9d096cba3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12875"/>
            <a:ext cx="835342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88913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A50021"/>
                </a:solidFill>
                <a:latin typeface="Algerian" pitchFamily="82" charset="0"/>
              </a:rPr>
              <a:t>Эффективность</a:t>
            </a:r>
            <a:r>
              <a:rPr lang="ru-RU" b="1" i="1" smtClean="0">
                <a:latin typeface="Algerian" pitchFamily="82" charset="0"/>
              </a:rPr>
              <a:t> учебной деятельности зависит как от генетических задатков, так и от знаний и навыков, приобретенных самим учеником. </a:t>
            </a:r>
            <a:r>
              <a:rPr lang="ru-RU" b="1" i="1" smtClean="0">
                <a:solidFill>
                  <a:srgbClr val="A50021"/>
                </a:solidFill>
                <a:latin typeface="Algerian" pitchFamily="82" charset="0"/>
              </a:rPr>
              <a:t>Успеваемость,</a:t>
            </a:r>
            <a:r>
              <a:rPr lang="ru-RU" b="1" i="1" smtClean="0">
                <a:latin typeface="Algerian" pitchFamily="82" charset="0"/>
              </a:rPr>
              <a:t> в первую очередь, зависит от уровня мотивации. Учебная деятельность имеет для </a:t>
            </a:r>
            <a:r>
              <a:rPr lang="ru-RU" b="1" i="1" u="sng" smtClean="0">
                <a:latin typeface="Algerian" pitchFamily="82" charset="0"/>
              </a:rPr>
              <a:t>разных </a:t>
            </a:r>
            <a:r>
              <a:rPr lang="ru-RU" b="1" i="1" smtClean="0">
                <a:latin typeface="Algerian" pitchFamily="82" charset="0"/>
              </a:rPr>
              <a:t>школьников </a:t>
            </a:r>
            <a:r>
              <a:rPr lang="ru-RU" b="1" i="1" u="sng" smtClean="0">
                <a:latin typeface="Algerian" pitchFamily="82" charset="0"/>
              </a:rPr>
              <a:t>различный</a:t>
            </a:r>
            <a:r>
              <a:rPr lang="ru-RU" b="1" i="1" smtClean="0">
                <a:latin typeface="Algerian" pitchFamily="82" charset="0"/>
              </a:rPr>
              <a:t> смысл.</a:t>
            </a:r>
          </a:p>
        </p:txBody>
      </p:sp>
      <p:pic>
        <p:nvPicPr>
          <p:cNvPr id="10243" name="Picture 4" descr="i (7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292600"/>
            <a:ext cx="273685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i (15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292600"/>
            <a:ext cx="23749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sz="2800" b="1" i="1" u="sng" smtClean="0">
                <a:solidFill>
                  <a:srgbClr val="006600"/>
                </a:solidFill>
              </a:rPr>
              <a:t>Благоприятными особенностями мотивации в возрасте наших детей являются: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0" y="1196975"/>
            <a:ext cx="9144000" cy="5400675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A50021"/>
                </a:solidFill>
                <a:latin typeface="Algerian" pitchFamily="82" charset="0"/>
              </a:rPr>
              <a:t>« потребность во взрослости»</a:t>
            </a:r>
            <a:r>
              <a:rPr lang="ru-RU" b="1" i="1" smtClean="0">
                <a:latin typeface="Algerian" pitchFamily="82" charset="0"/>
              </a:rPr>
              <a:t> - нежелание считать себя ребенком, занять новую жизненную позицию по отношению к миру, к родителям, к другим людям, к себе;</a:t>
            </a:r>
          </a:p>
          <a:p>
            <a:pPr eaLnBrk="1" hangingPunct="1"/>
            <a:r>
              <a:rPr lang="ru-RU" b="1" i="1" smtClean="0">
                <a:solidFill>
                  <a:srgbClr val="A50021"/>
                </a:solidFill>
                <a:latin typeface="Algerian" pitchFamily="82" charset="0"/>
              </a:rPr>
              <a:t>Особая восприимчивость</a:t>
            </a:r>
            <a:r>
              <a:rPr lang="ru-RU" b="1" i="1" smtClean="0">
                <a:latin typeface="Algerian" pitchFamily="82" charset="0"/>
              </a:rPr>
              <a:t> подростка к усвоению норм поведения взрослого человека;</a:t>
            </a:r>
          </a:p>
          <a:p>
            <a:pPr eaLnBrk="1" hangingPunct="1"/>
            <a:r>
              <a:rPr lang="ru-RU" b="1" i="1" smtClean="0">
                <a:solidFill>
                  <a:srgbClr val="A50021"/>
                </a:solidFill>
                <a:latin typeface="Algerian" pitchFamily="82" charset="0"/>
              </a:rPr>
              <a:t>Общая активность</a:t>
            </a:r>
            <a:r>
              <a:rPr lang="ru-RU" b="1" i="1" smtClean="0">
                <a:latin typeface="Algerian" pitchFamily="82" charset="0"/>
              </a:rPr>
              <a:t>, готовность включаться в различные виды деятельности совместно со взрослыми и сверстниками;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sz="2800" b="1" i="1" u="sng" smtClean="0">
                <a:solidFill>
                  <a:srgbClr val="006600"/>
                </a:solidFill>
              </a:rPr>
              <a:t>Благоприятными особенностями мотивации в возрасте наших детей являются: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68413"/>
            <a:ext cx="8686800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i="1" smtClean="0">
                <a:solidFill>
                  <a:srgbClr val="A50021"/>
                </a:solidFill>
                <a:latin typeface="Algerian" pitchFamily="82" charset="0"/>
              </a:rPr>
              <a:t>Стремление </a:t>
            </a:r>
            <a:r>
              <a:rPr lang="ru-RU" b="1" i="1" smtClean="0">
                <a:latin typeface="Algerian" pitchFamily="82" charset="0"/>
              </a:rPr>
              <a:t>подростка на основе мнения другого человека ( родителей, учителей, сверстников) осознать себя как личность, оценить себя с точки зрения другого человека и своих внутренних требований, потребность в самовыражении и самоутверждении;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smtClean="0">
                <a:solidFill>
                  <a:srgbClr val="A50021"/>
                </a:solidFill>
                <a:latin typeface="Algerian" pitchFamily="82" charset="0"/>
              </a:rPr>
              <a:t>Стремление</a:t>
            </a:r>
            <a:r>
              <a:rPr lang="ru-RU" b="1" i="1" smtClean="0">
                <a:latin typeface="Algerian" pitchFamily="82" charset="0"/>
              </a:rPr>
              <a:t> ребенка к самостоятельности;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smtClean="0">
                <a:solidFill>
                  <a:srgbClr val="A50021"/>
                </a:solidFill>
                <a:latin typeface="Algerian" pitchFamily="82" charset="0"/>
              </a:rPr>
              <a:t>Развитие</a:t>
            </a:r>
            <a:r>
              <a:rPr lang="ru-RU" b="1" i="1" smtClean="0">
                <a:latin typeface="Algerian" pitchFamily="82" charset="0"/>
              </a:rPr>
              <a:t> у ребенка специальных способностей (музыкальных, технических, литературных).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1013</Words>
  <Application>Microsoft Office PowerPoint</Application>
  <PresentationFormat>Экран (4:3)</PresentationFormat>
  <Paragraphs>99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Algerian</vt:lpstr>
      <vt:lpstr>Тема Office</vt:lpstr>
      <vt:lpstr>Тема Office</vt:lpstr>
      <vt:lpstr>Тема Office</vt:lpstr>
      <vt:lpstr>Родительское собрание ( 6 класс)</vt:lpstr>
      <vt:lpstr>В.А. Сухомлинский</vt:lpstr>
      <vt:lpstr>Слайд 3</vt:lpstr>
      <vt:lpstr>Попытаемся ответить на вопросы, волнующие и учителей и родителей</vt:lpstr>
      <vt:lpstr>Слайд 5</vt:lpstr>
      <vt:lpstr>Внушайте ребенку, что</vt:lpstr>
      <vt:lpstr>Слайд 7</vt:lpstr>
      <vt:lpstr>Благоприятными особенностями мотивации в возрасте наших детей являются:</vt:lpstr>
      <vt:lpstr>Благоприятными особенностями мотивации в возрасте наших детей являются:</vt:lpstr>
      <vt:lpstr>Негативные характеристики учебной мотивации у подростков объясняются рядом причин:</vt:lpstr>
      <vt:lpstr>Негативные характеристики учебной мотивации у подростков объясняются рядом причин:</vt:lpstr>
      <vt:lpstr>Негативные характеристики учебной мотивации у подростков объясняются рядом причин:</vt:lpstr>
      <vt:lpstr>Негативные характеристики учебной мотивации у подростков объясняются рядом причин:</vt:lpstr>
      <vt:lpstr>Способы решения обозначенных проблем</vt:lpstr>
      <vt:lpstr>Какая деятельность наиболее эффективна?</vt:lpstr>
      <vt:lpstr>Вариант № 1</vt:lpstr>
      <vt:lpstr>Вариант № 2</vt:lpstr>
      <vt:lpstr>Вариант №3</vt:lpstr>
      <vt:lpstr>Вариант №4</vt:lpstr>
      <vt:lpstr>Девять способов, как изменить человека, не нанося ему обиды и не вызывая негодования( Д. Карнеги)</vt:lpstr>
      <vt:lpstr>Девять способов, как изменить человека, не нанося ему обиды и не вызывая негодования</vt:lpstr>
      <vt:lpstr>Условия, от которых будет зависеть степень активности школьника в учебном процессе: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9</cp:revision>
  <dcterms:created xsi:type="dcterms:W3CDTF">2012-12-25T10:21:30Z</dcterms:created>
  <dcterms:modified xsi:type="dcterms:W3CDTF">2013-08-07T08:13:40Z</dcterms:modified>
</cp:coreProperties>
</file>